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7" r:id="rId2"/>
    <p:sldId id="269" r:id="rId3"/>
    <p:sldId id="276" r:id="rId4"/>
    <p:sldId id="264" r:id="rId5"/>
    <p:sldId id="270" r:id="rId6"/>
    <p:sldId id="258" r:id="rId7"/>
    <p:sldId id="265" r:id="rId8"/>
    <p:sldId id="271" r:id="rId9"/>
    <p:sldId id="272" r:id="rId10"/>
    <p:sldId id="273" r:id="rId11"/>
    <p:sldId id="278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28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DDD05-FE8D-4DC4-9420-FCCA22384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58B07A-568C-485A-851D-8DE857263C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B7CC2-2F0C-4BA4-84D8-2E52480B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782DE-5305-4920-BB08-F7F6340B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443A0-9A9E-45F6-8F11-EE3A3ED77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/>
          <a:srcRect l="12751" r="12609"/>
          <a:stretch/>
        </p:blipFill>
        <p:spPr>
          <a:xfrm>
            <a:off x="0" y="0"/>
            <a:ext cx="12192000" cy="68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01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6D34-3751-478D-AD43-F626C7C85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8D66-B4F9-4BE8-A98F-F5BF144F9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2AD78-3379-49DC-ACCA-94EAC51C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91A51F-B132-4C21-AC1E-CCBEBB337C4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46500" y="1473200"/>
            <a:ext cx="742950" cy="7429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9A7D6FC4-B0C0-432B-9398-F07BEAA931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7970" y="321945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46667767-FC00-4214-95C0-3081FDD069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84170" y="4490720"/>
            <a:ext cx="862330" cy="86233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1D8CBD7-848D-40AC-86DE-47586604E2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96890" y="3091815"/>
            <a:ext cx="674370" cy="674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7048260-A896-4FB6-9885-4F013EA9E30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2990" y="2623185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24EEF716-610D-4C42-8AA8-9BA0F45404E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752725" y="2359660"/>
            <a:ext cx="308610" cy="30861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46DD7D0E-56CB-410F-AD15-4FF51FEF0B1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601210" y="3877945"/>
            <a:ext cx="466090" cy="46609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0EDD61E1-0948-49D1-991F-0D7E40BBA5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73400" y="2614295"/>
            <a:ext cx="1263650" cy="126365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7675621D-699E-4270-A814-3A37CFAC306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90370" y="2158365"/>
            <a:ext cx="420370" cy="420370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6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8C92AE-8981-45B2-A82B-CA436A0EC8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9A7F8-CA5C-47C9-B9E2-EF5BE966D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A8A6B-BAE0-461A-A898-0652F34A1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0EAFB50-F9FE-425D-B5A4-CAD975C9A2C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9365" y="703830"/>
            <a:ext cx="5035723" cy="5447169"/>
          </a:xfrm>
          <a:custGeom>
            <a:avLst/>
            <a:gdLst>
              <a:gd name="connsiteX0" fmla="*/ 1022196 w 5035723"/>
              <a:gd name="connsiteY0" fmla="*/ 0 h 5447169"/>
              <a:gd name="connsiteX1" fmla="*/ 5035723 w 5035723"/>
              <a:gd name="connsiteY1" fmla="*/ 0 h 5447169"/>
              <a:gd name="connsiteX2" fmla="*/ 5035723 w 5035723"/>
              <a:gd name="connsiteY2" fmla="*/ 5447169 h 5447169"/>
              <a:gd name="connsiteX3" fmla="*/ 1025082 w 5035723"/>
              <a:gd name="connsiteY3" fmla="*/ 5447169 h 5447169"/>
              <a:gd name="connsiteX4" fmla="*/ 947777 w 5035723"/>
              <a:gd name="connsiteY4" fmla="*/ 5362113 h 5447169"/>
              <a:gd name="connsiteX5" fmla="*/ 0 w 5035723"/>
              <a:gd name="connsiteY5" fmla="*/ 2721997 h 5447169"/>
              <a:gd name="connsiteX6" fmla="*/ 947777 w 5035723"/>
              <a:gd name="connsiteY6" fmla="*/ 81882 h 544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35723" h="5447169">
                <a:moveTo>
                  <a:pt x="1022196" y="0"/>
                </a:moveTo>
                <a:lnTo>
                  <a:pt x="5035723" y="0"/>
                </a:lnTo>
                <a:lnTo>
                  <a:pt x="5035723" y="5447169"/>
                </a:lnTo>
                <a:lnTo>
                  <a:pt x="1025082" y="5447169"/>
                </a:lnTo>
                <a:lnTo>
                  <a:pt x="947777" y="5362113"/>
                </a:lnTo>
                <a:cubicBezTo>
                  <a:pt x="355681" y="4644658"/>
                  <a:pt x="0" y="3724865"/>
                  <a:pt x="0" y="2721997"/>
                </a:cubicBezTo>
                <a:cubicBezTo>
                  <a:pt x="0" y="1719130"/>
                  <a:pt x="355681" y="799336"/>
                  <a:pt x="947777" y="8188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689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FA8A0E-199E-4F93-80AE-96540EF369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97068" y="704849"/>
            <a:ext cx="3186113" cy="54459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66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97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FB4F0-E528-428D-9D87-007D7520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69FCD-1112-4D38-B7C2-7F9753E0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D59A6B-6F61-49E1-AB57-EE2138FE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4EF5B96-4C8B-419C-B56E-CB192D100AD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334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BA6A5DD2-589F-4818-8FFC-626CCBF78C5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8650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08256EF0-1AE4-4A2C-833A-696429ED54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0966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C894DD2-2348-4450-881E-7E4EBC97BAF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632825" y="2316163"/>
            <a:ext cx="2165350" cy="2484437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20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63564-0953-4622-A708-A434164778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A1B24-6C24-4CCD-B8C9-2C5D68309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E890B-79AB-4C43-9662-155EEA93B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90C9ED6-4E1A-4812-A678-2159E90D436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5326" y="693738"/>
            <a:ext cx="10796587" cy="544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40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6E6C6-6E94-4622-AF50-AB9F71EA7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91208-1C8E-44E6-814A-8B581A267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74F45-C75A-4F69-B7AA-0A9BCF66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edia Placeholder 9">
            <a:extLst>
              <a:ext uri="{FF2B5EF4-FFF2-40B4-BE49-F238E27FC236}">
                <a16:creationId xmlns:a16="http://schemas.microsoft.com/office/drawing/2014/main" id="{727675AA-B358-48FA-B1C1-5B98B47443D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6096000" y="2170706"/>
            <a:ext cx="4648200" cy="26108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s-ES" smtClean="0"/>
              <a:t>Haga clic en el icono para agregar medios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9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F555C4-27F7-467A-9AF6-630F6B00B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A1C95A-1709-4B29-9F29-E98007CA5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739E94-CC89-4EA9-A8FA-64E628F2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C241C9-AB3E-447C-B7F1-89C740012F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8024" y="2489200"/>
            <a:ext cx="10774363" cy="2470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55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FFA8F3-FA82-40D0-B744-5E2C4DDDE8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B8BA8-6BC4-4015-A959-9EF1184B3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B9215-58F5-4237-86EC-D3DCA521B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17FD824-9088-47CD-BCA0-B1F4EDDBCF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967472" y="708473"/>
            <a:ext cx="5523024" cy="5439915"/>
          </a:xfrm>
          <a:custGeom>
            <a:avLst/>
            <a:gdLst>
              <a:gd name="connsiteX0" fmla="*/ 0 w 5523024"/>
              <a:gd name="connsiteY0" fmla="*/ 373567 h 5439915"/>
              <a:gd name="connsiteX1" fmla="*/ 863639 w 5523024"/>
              <a:gd name="connsiteY1" fmla="*/ 373567 h 5439915"/>
              <a:gd name="connsiteX2" fmla="*/ 863639 w 5523024"/>
              <a:gd name="connsiteY2" fmla="*/ 5439915 h 5439915"/>
              <a:gd name="connsiteX3" fmla="*/ 0 w 5523024"/>
              <a:gd name="connsiteY3" fmla="*/ 5439915 h 5439915"/>
              <a:gd name="connsiteX4" fmla="*/ 1863754 w 5523024"/>
              <a:gd name="connsiteY4" fmla="*/ 373566 h 5439915"/>
              <a:gd name="connsiteX5" fmla="*/ 2727393 w 5523024"/>
              <a:gd name="connsiteY5" fmla="*/ 373566 h 5439915"/>
              <a:gd name="connsiteX6" fmla="*/ 2727393 w 5523024"/>
              <a:gd name="connsiteY6" fmla="*/ 5439915 h 5439915"/>
              <a:gd name="connsiteX7" fmla="*/ 1863754 w 5523024"/>
              <a:gd name="connsiteY7" fmla="*/ 5439915 h 5439915"/>
              <a:gd name="connsiteX8" fmla="*/ 2795631 w 5523024"/>
              <a:gd name="connsiteY8" fmla="*/ 221167 h 5439915"/>
              <a:gd name="connsiteX9" fmla="*/ 3659270 w 5523024"/>
              <a:gd name="connsiteY9" fmla="*/ 221167 h 5439915"/>
              <a:gd name="connsiteX10" fmla="*/ 3659270 w 5523024"/>
              <a:gd name="connsiteY10" fmla="*/ 5439915 h 5439915"/>
              <a:gd name="connsiteX11" fmla="*/ 2795631 w 5523024"/>
              <a:gd name="connsiteY11" fmla="*/ 5439915 h 5439915"/>
              <a:gd name="connsiteX12" fmla="*/ 4659385 w 5523024"/>
              <a:gd name="connsiteY12" fmla="*/ 221167 h 5439915"/>
              <a:gd name="connsiteX13" fmla="*/ 5523024 w 5523024"/>
              <a:gd name="connsiteY13" fmla="*/ 221167 h 5439915"/>
              <a:gd name="connsiteX14" fmla="*/ 5523024 w 5523024"/>
              <a:gd name="connsiteY14" fmla="*/ 5439915 h 5439915"/>
              <a:gd name="connsiteX15" fmla="*/ 4659385 w 5523024"/>
              <a:gd name="connsiteY15" fmla="*/ 5439915 h 5439915"/>
              <a:gd name="connsiteX16" fmla="*/ 931877 w 5523024"/>
              <a:gd name="connsiteY16" fmla="*/ 0 h 5439915"/>
              <a:gd name="connsiteX17" fmla="*/ 1795516 w 5523024"/>
              <a:gd name="connsiteY17" fmla="*/ 0 h 5439915"/>
              <a:gd name="connsiteX18" fmla="*/ 1795516 w 5523024"/>
              <a:gd name="connsiteY18" fmla="*/ 5066349 h 5439915"/>
              <a:gd name="connsiteX19" fmla="*/ 931877 w 5523024"/>
              <a:gd name="connsiteY19" fmla="*/ 5066349 h 5439915"/>
              <a:gd name="connsiteX20" fmla="*/ 3727508 w 5523024"/>
              <a:gd name="connsiteY20" fmla="*/ 0 h 5439915"/>
              <a:gd name="connsiteX21" fmla="*/ 4591147 w 5523024"/>
              <a:gd name="connsiteY21" fmla="*/ 0 h 5439915"/>
              <a:gd name="connsiteX22" fmla="*/ 4591147 w 5523024"/>
              <a:gd name="connsiteY22" fmla="*/ 5066349 h 5439915"/>
              <a:gd name="connsiteX23" fmla="*/ 3727508 w 5523024"/>
              <a:gd name="connsiteY23" fmla="*/ 5066349 h 5439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523024" h="5439915">
                <a:moveTo>
                  <a:pt x="0" y="373567"/>
                </a:moveTo>
                <a:lnTo>
                  <a:pt x="863639" y="373567"/>
                </a:lnTo>
                <a:lnTo>
                  <a:pt x="863639" y="5439915"/>
                </a:lnTo>
                <a:lnTo>
                  <a:pt x="0" y="5439915"/>
                </a:lnTo>
                <a:close/>
                <a:moveTo>
                  <a:pt x="1863754" y="373566"/>
                </a:moveTo>
                <a:lnTo>
                  <a:pt x="2727393" y="373566"/>
                </a:lnTo>
                <a:lnTo>
                  <a:pt x="2727393" y="5439915"/>
                </a:lnTo>
                <a:lnTo>
                  <a:pt x="1863754" y="5439915"/>
                </a:lnTo>
                <a:close/>
                <a:moveTo>
                  <a:pt x="2795631" y="221167"/>
                </a:moveTo>
                <a:lnTo>
                  <a:pt x="3659270" y="221167"/>
                </a:lnTo>
                <a:lnTo>
                  <a:pt x="3659270" y="5439915"/>
                </a:lnTo>
                <a:lnTo>
                  <a:pt x="2795631" y="5439915"/>
                </a:lnTo>
                <a:close/>
                <a:moveTo>
                  <a:pt x="4659385" y="221167"/>
                </a:moveTo>
                <a:lnTo>
                  <a:pt x="5523024" y="221167"/>
                </a:lnTo>
                <a:lnTo>
                  <a:pt x="5523024" y="5439915"/>
                </a:lnTo>
                <a:lnTo>
                  <a:pt x="4659385" y="5439915"/>
                </a:lnTo>
                <a:close/>
                <a:moveTo>
                  <a:pt x="931877" y="0"/>
                </a:moveTo>
                <a:lnTo>
                  <a:pt x="1795516" y="0"/>
                </a:lnTo>
                <a:lnTo>
                  <a:pt x="1795516" y="5066349"/>
                </a:lnTo>
                <a:lnTo>
                  <a:pt x="931877" y="5066349"/>
                </a:lnTo>
                <a:close/>
                <a:moveTo>
                  <a:pt x="3727508" y="0"/>
                </a:moveTo>
                <a:lnTo>
                  <a:pt x="4591147" y="0"/>
                </a:lnTo>
                <a:lnTo>
                  <a:pt x="4591147" y="5066349"/>
                </a:lnTo>
                <a:lnTo>
                  <a:pt x="3727508" y="5066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659E25B-AC41-4220-B7EB-4171260D110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34440" y="1311966"/>
            <a:ext cx="4114800" cy="13175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8996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860B9-12F7-48F6-B828-46F31879C3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B30C79-6282-4A98-B155-3483B56D4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62DD2-3853-45D2-B2FE-FE6EF9F86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44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F2F400-9E5F-4582-A7D1-E4F7E09C17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DF9C8-6927-41D9-BE4B-36351B002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2289629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C5920-40A0-48F2-811D-C0761FD18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3368" y="6356350"/>
            <a:ext cx="555171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C23897E-49EC-49CD-A90C-DF2F910726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23372" y="-2905701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8A3D746-68AF-4D14-93D1-5CC4B1854F4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3372" y="-81515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CCCCBC0-1866-4FE8-B263-52676651F5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23372" y="127539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66D321B2-47AC-48CA-A41B-895BA90C0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23372" y="336594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DD06B7E9-BC44-47F4-A75B-8334E2FD52F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923372" y="545648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7A8B4E87-665A-433A-91DF-A256B62D0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923372" y="-4996248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B445C676-662F-47C0-9C01-E0D20EAA2C0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923372" y="-7086795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1EE47DD6-AC01-432C-831F-77586BCC3BB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978482" y="4428556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82E9F160-73CB-46AD-8A92-AD113E982A1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978482" y="6519103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93DBB1FC-58D0-430A-B117-E2B2AE51EA5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978482" y="8609650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B6813FA0-FB3D-4853-A4E7-B118693BB1A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8482" y="10700197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3DCF53E-FAF4-4E80-B065-B3C308DBE65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8482" y="12790744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59FAF888-D431-4CC6-9CBB-1514477596E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978482" y="2338009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0478865B-212C-4302-A6B0-F235E543759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978482" y="247462"/>
            <a:ext cx="1797782" cy="179972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43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44E1E4-126D-48C8-B652-245BC93D7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7F7F57-1C51-4357-9C9A-11C917DEA878}" type="datetimeFigureOut">
              <a:rPr lang="es-MX" smtClean="0"/>
              <a:t>12/08/2024</a:t>
            </a:fld>
            <a:endParaRPr lang="es-MX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8E7B6-1D5D-4DFE-BFB8-08F12C778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14FEF-A5E7-483F-AFB4-D741EB93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79B369-5EAB-4A35-B6DA-F0CC1981CA64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C6D0CA0-1FA0-40A1-AC43-E1C6DDD6359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02620" y="229869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FA29A77C-7228-4831-A8C9-8594391E06C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2620" y="411700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18D74219-4053-40B5-9E43-F0EE666D45D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91162" y="3254169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3731221-BE82-4959-B49B-6F10919803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91162" y="5009601"/>
            <a:ext cx="663934" cy="663934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sz="800"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EF3BF7B4-B242-4EC2-B7C0-8626DD6534A7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1029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5">
            <a:lum bright="70000" contrast="-70000"/>
          </a:blip>
          <a:stretch>
            <a:fillRect/>
          </a:stretch>
        </p:blipFill>
        <p:spPr>
          <a:xfrm>
            <a:off x="9966766" y="0"/>
            <a:ext cx="2225233" cy="68585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389" y="876652"/>
            <a:ext cx="1295078" cy="48647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1291" y="-8469"/>
            <a:ext cx="12192000" cy="1133751"/>
          </a:xfrm>
          <a:prstGeom prst="rect">
            <a:avLst/>
          </a:prstGeom>
        </p:spPr>
      </p:pic>
      <p:pic>
        <p:nvPicPr>
          <p:cNvPr id="8" name="10 Imagen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8181" y="6292456"/>
            <a:ext cx="1522820" cy="4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5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dora.alvarez@uthermosillo.edu.mx" TargetMode="External"/><Relationship Id="rId2" Type="http://schemas.openxmlformats.org/officeDocument/2006/relationships/hyperlink" Target="mailto:uthamuth@uthermosillo.edu.mx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gmunguia@uthermosillo.edu.mx" TargetMode="External"/><Relationship Id="rId4" Type="http://schemas.openxmlformats.org/officeDocument/2006/relationships/hyperlink" Target="mailto:smhallack@uthermosillo.edu.mx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187.243.255.198/moodle/login/index.php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992038" y="1302589"/>
            <a:ext cx="10330385" cy="4830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Nivelación Académica en Matemáticas </a:t>
            </a:r>
          </a:p>
          <a:p>
            <a:pPr algn="ctr">
              <a:lnSpc>
                <a:spcPct val="150000"/>
              </a:lnSpc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UTH-2024</a:t>
            </a:r>
            <a:endParaRPr lang="es-MX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Dirigido a Alumnos de nuevo ingreso </a:t>
            </a:r>
          </a:p>
          <a:p>
            <a:pPr algn="ctr">
              <a:lnSpc>
                <a:spcPct val="150000"/>
              </a:lnSpc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la </a:t>
            </a:r>
          </a:p>
          <a:p>
            <a:pPr algn="ctr">
              <a:lnSpc>
                <a:spcPct val="150000"/>
              </a:lnSpc>
            </a:pP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 Tecnológica de Hermosillo, Sonora</a:t>
            </a:r>
            <a:endParaRPr lang="es-E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1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697251" y="1305366"/>
            <a:ext cx="108024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Una vez que ingresaste a la plataforma se abrirá en plataforma una ventana con los cursos en los que estás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inscrito.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98" y="2013252"/>
            <a:ext cx="9155753" cy="399758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287992" y="3968152"/>
            <a:ext cx="4347714" cy="13974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 smtClean="0"/>
              <a:t>Debes hacer clic en el enlace:</a:t>
            </a:r>
          </a:p>
          <a:p>
            <a:pPr algn="ctr"/>
            <a:r>
              <a:rPr lang="es-419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Curso de Nivelación en Matemáticas 2024</a:t>
            </a:r>
            <a:endParaRPr lang="es-419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648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CuadroTexto 3"/>
          <p:cNvSpPr txBox="1"/>
          <p:nvPr/>
        </p:nvSpPr>
        <p:spPr>
          <a:xfrm>
            <a:off x="1268083" y="2242869"/>
            <a:ext cx="7824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 smtClean="0"/>
              <a:t>A partir de este momento debes seguir el:</a:t>
            </a:r>
          </a:p>
          <a:p>
            <a:endParaRPr lang="es-419" b="1" dirty="0"/>
          </a:p>
          <a:p>
            <a:r>
              <a:rPr lang="es-MX" b="1" dirty="0" smtClean="0"/>
              <a:t>INSTRUCTIVO </a:t>
            </a:r>
            <a:r>
              <a:rPr lang="es-MX" b="1" dirty="0"/>
              <a:t>DE USO DE PLATAFORMA PARA CURSO DE NIVELACIÓN DE ALUMNOS DE NUEVO </a:t>
            </a:r>
            <a:r>
              <a:rPr lang="es-MX" b="1" dirty="0" smtClean="0"/>
              <a:t>INGRESO</a:t>
            </a:r>
          </a:p>
          <a:p>
            <a:endParaRPr lang="es-MX" b="1" dirty="0"/>
          </a:p>
          <a:p>
            <a:r>
              <a:rPr lang="es-MX" dirty="0" smtClean="0"/>
              <a:t>Proporcionado por la institución…</a:t>
            </a:r>
          </a:p>
          <a:p>
            <a:endParaRPr lang="es-MX" b="1" dirty="0"/>
          </a:p>
          <a:p>
            <a:r>
              <a:rPr lang="es-MX" dirty="0" smtClean="0"/>
              <a:t> 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11975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91020" y="13063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Moodle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543665" y="1029614"/>
            <a:ext cx="83902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Para cualquier duda o aclaración, la Academia de Matemáticas pone a tu disposición los siguientes correos:</a:t>
            </a: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Academia de Matemáticas de la UTH.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uthamuth@uthermosillo.edu.mx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Mtra. Dora Noelia Álvarez Cabrales.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dora.alvarez@uthermosillo.edu.mx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Mtro. Sergio Michel Hallack Sotomayor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smhallack@uthermosillo.edu.mx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Mtro. Guadalupe Miguel Munguía Gámez</a:t>
            </a:r>
          </a:p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gmunguia@uthermosillo.edu.mx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25" y="1782937"/>
            <a:ext cx="9264425" cy="238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995499" y="1298802"/>
            <a:ext cx="7681902" cy="49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Propedéutico de MATEMÁTICAS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016000" y="1984322"/>
            <a:ext cx="9461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curso propedéutico es obligatorio para todos los alumnos de nuevo ingreso, es parte del 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Programa de Nivelación Académica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definido por la Universidad,  como lo establece el Artículo 10 del Reglamento Académico para Alumnos de la Universidad Tecnológica de Hermosillo, Sonora.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"Artículo 10°.-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El alumno de nuevo ingreso deberá cumplir de forma obligatoria con el programa de nivelación académica que defina en su momento la Universidad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".</a:t>
            </a:r>
            <a:endParaRPr lang="es-ES_trad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0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258898" y="1978628"/>
            <a:ext cx="100455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Universidad Tecnológica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Hermosillo, Sonora,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ofrece 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todos los estudiantes de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primer ingreso, el curso Propedéutico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Matemáticas.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258898" y="1171802"/>
            <a:ext cx="8443983" cy="49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Introducción al curso Propedéutico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258898" y="3096495"/>
            <a:ext cx="100455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Homogenizar los contenidos mínimos de matemáticas que son comunes y representan los conocimientos que cualquier alumno ha de tener para su acceso a la enseñanza superior o universitaria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804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1091873" y="1653182"/>
            <a:ext cx="102664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su 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objetivo específico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estudiante aspirante a ingresar a la </a:t>
            </a:r>
            <a:r>
              <a:rPr lang="es-MX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TECNOLÓGICA DE HERMOSILLO</a:t>
            </a:r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, reafirmará los conocimientos y contenidos básicos mínimos y necesarios de Desarrollo de Habilidades del Pensamiento Lógico, Aritmética y Álgebra, así como algunos contenidos básicos de Geometría y Trigonometría, ya que estos temas son indispensables para acceder a una determinada carrera, o bien ser optativos, en función de los currículos que se establecen en cada una de las mismas.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1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815788" y="2071849"/>
            <a:ext cx="105156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UTH te dará 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conocer,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de variadas formas, tu número de usuario y tu contraseña para que tengas acceso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 curso</a:t>
            </a: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Una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vez que obtengas tu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usuario (MATRÍCULA formada por 8 dígitos)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contraseña (vía correo o mensajes), te conectarás por Internet a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dirección: </a:t>
            </a:r>
          </a:p>
          <a:p>
            <a:pPr algn="just"/>
            <a:endParaRPr lang="es-MX" sz="2400" u="sng" dirty="0" smtClean="0">
              <a:latin typeface="Arial" panose="020B0604020202020204" pitchFamily="34" charset="0"/>
              <a:cs typeface="Arial" panose="020B0604020202020204" pitchFamily="34" charset="0"/>
              <a:hlinkClick r:id=""/>
            </a:endParaRPr>
          </a:p>
          <a:p>
            <a:pPr algn="ctr"/>
            <a:r>
              <a:rPr lang="es-MX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es-MX" sz="2400" u="sng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187.243.255.198/amuth/login/index.php</a:t>
            </a:r>
            <a:endParaRPr lang="es-MX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MX" sz="24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i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 recomienda que copies la dirección y la agregues a favoritos de tu navegador</a:t>
            </a:r>
            <a:endParaRPr lang="es-MX" sz="20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914400" y="1292433"/>
            <a:ext cx="9601200" cy="49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Ubicación del Curso Propedéutico</a:t>
            </a:r>
            <a:endParaRPr lang="es-E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1748" y="1474853"/>
            <a:ext cx="8877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ingresar a la dirección proporcionada, se abrirá la siguiente ventana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1207698" y="977625"/>
            <a:ext cx="1804810" cy="6124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MX" sz="3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Acceso</a:t>
            </a:r>
            <a:endParaRPr lang="es-ES" sz="3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796" y="2284508"/>
            <a:ext cx="7419204" cy="367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8391020" y="13063"/>
            <a:ext cx="2121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Plataforma Moodle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398494" y="1213678"/>
            <a:ext cx="988807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Usuario: Corresponde a los ocho dígitos del Número de Matrícula proporcionado por la universidad cuando se inscriben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Contraseña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el segundo recuadro escribirás tu Contraseña, que está formada de la siguiente manera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Al-MATRÍCULA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A (mayúscula) l (ele minúscula) – (guion medio) (matrícula formada por 8 dígitos) </a:t>
            </a:r>
          </a:p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ES" b="1" i="1" dirty="0">
                <a:latin typeface="Arial" panose="020B0604020202020204" pitchFamily="34" charset="0"/>
                <a:cs typeface="Arial" panose="020B0604020202020204" pitchFamily="34" charset="0"/>
              </a:rPr>
              <a:t>: Es muy importante respetar letras mayúsculas y minúsculas así como, caracteres alfanuméricos y tener cuidado con el teclado </a:t>
            </a:r>
          </a:p>
          <a:p>
            <a:pPr algn="just"/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94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99743" y="1077645"/>
            <a:ext cx="100649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Ejemplo: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alumno: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PEDRO VARGAS MATA está inscrito en la carrera de GASTRONOMÍA con matrícula: 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29041906 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Deberá 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ingresar como usuario: 29041906</a:t>
            </a:r>
          </a:p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Contraseña: Al-29041906</a:t>
            </a:r>
          </a:p>
          <a:p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/>
          <p:nvPr/>
        </p:nvPicPr>
        <p:blipFill>
          <a:blip r:embed="rId2"/>
          <a:stretch>
            <a:fillRect/>
          </a:stretch>
        </p:blipFill>
        <p:spPr>
          <a:xfrm>
            <a:off x="6190450" y="2804325"/>
            <a:ext cx="5612130" cy="2938145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16789" y="3638948"/>
            <a:ext cx="51154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Nota</a:t>
            </a:r>
            <a:r>
              <a:rPr lang="es-E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Es muy importante respetar letras mayúsculas y minúsculas así como, caracteres alfanuméricos y tener cuidado con el teclado </a:t>
            </a:r>
            <a:endParaRPr lang="es-E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92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226FC003-2B03-4158-A01B-04F1F6FEA304}" vid="{C3D6CCC5-761A-4CF5-92CA-8BF11BD7AC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1308</TotalTime>
  <Words>576</Words>
  <Application>Microsoft Office PowerPoint</Application>
  <PresentationFormat>Panorámica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Tw Cen MT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Erika Clark</dc:creator>
  <cp:lastModifiedBy>Sergio</cp:lastModifiedBy>
  <cp:revision>52</cp:revision>
  <dcterms:created xsi:type="dcterms:W3CDTF">2019-06-24T21:31:19Z</dcterms:created>
  <dcterms:modified xsi:type="dcterms:W3CDTF">2024-08-12T19:51:20Z</dcterms:modified>
</cp:coreProperties>
</file>