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73" r:id="rId3"/>
    <p:sldId id="264" r:id="rId4"/>
    <p:sldId id="265" r:id="rId5"/>
    <p:sldId id="267" r:id="rId6"/>
    <p:sldId id="266" r:id="rId7"/>
    <p:sldId id="271" r:id="rId8"/>
    <p:sldId id="270" r:id="rId9"/>
    <p:sldId id="269" r:id="rId10"/>
    <p:sldId id="268" r:id="rId11"/>
    <p:sldId id="274"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8588AC-752A-4CDF-8A85-167CBD106D99}" v="148" dt="2024-06-17T06:33:11.065"/>
  </p1510:revLst>
</p1510:revInfo>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p:scale>
          <a:sx n="71" d="100"/>
          <a:sy n="71" d="100"/>
        </p:scale>
        <p:origin x="4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lce Ortiz" userId="2445a40f8b2621c8" providerId="LiveId" clId="{BF8588AC-752A-4CDF-8A85-167CBD106D99}"/>
    <pc:docChg chg="undo custSel modSld sldOrd">
      <pc:chgData name="Dulce Ortiz" userId="2445a40f8b2621c8" providerId="LiveId" clId="{BF8588AC-752A-4CDF-8A85-167CBD106D99}" dt="2024-06-17T06:52:24.160" v="4107"/>
      <pc:docMkLst>
        <pc:docMk/>
      </pc:docMkLst>
      <pc:sldChg chg="modSp mod">
        <pc:chgData name="Dulce Ortiz" userId="2445a40f8b2621c8" providerId="LiveId" clId="{BF8588AC-752A-4CDF-8A85-167CBD106D99}" dt="2024-06-17T05:54:26.329" v="3486" actId="20577"/>
        <pc:sldMkLst>
          <pc:docMk/>
          <pc:sldMk cId="3585489984" sldId="264"/>
        </pc:sldMkLst>
        <pc:graphicFrameChg chg="mod modGraphic">
          <ac:chgData name="Dulce Ortiz" userId="2445a40f8b2621c8" providerId="LiveId" clId="{BF8588AC-752A-4CDF-8A85-167CBD106D99}" dt="2024-06-17T05:54:26.329" v="3486" actId="20577"/>
          <ac:graphicFrameMkLst>
            <pc:docMk/>
            <pc:sldMk cId="3585489984" sldId="264"/>
            <ac:graphicFrameMk id="2" creationId="{4D5D2169-6915-E2C0-5564-3B11DE28F9FC}"/>
          </ac:graphicFrameMkLst>
        </pc:graphicFrameChg>
      </pc:sldChg>
      <pc:sldChg chg="modSp mod">
        <pc:chgData name="Dulce Ortiz" userId="2445a40f8b2621c8" providerId="LiveId" clId="{BF8588AC-752A-4CDF-8A85-167CBD106D99}" dt="2024-06-17T06:02:56.097" v="3666" actId="20577"/>
        <pc:sldMkLst>
          <pc:docMk/>
          <pc:sldMk cId="423427597" sldId="265"/>
        </pc:sldMkLst>
        <pc:graphicFrameChg chg="mod modGraphic">
          <ac:chgData name="Dulce Ortiz" userId="2445a40f8b2621c8" providerId="LiveId" clId="{BF8588AC-752A-4CDF-8A85-167CBD106D99}" dt="2024-06-17T06:02:56.097" v="3666" actId="20577"/>
          <ac:graphicFrameMkLst>
            <pc:docMk/>
            <pc:sldMk cId="423427597" sldId="265"/>
            <ac:graphicFrameMk id="2" creationId="{D972985C-2ECE-3505-6C9E-6271C429B282}"/>
          </ac:graphicFrameMkLst>
        </pc:graphicFrameChg>
      </pc:sldChg>
      <pc:sldChg chg="modSp mod">
        <pc:chgData name="Dulce Ortiz" userId="2445a40f8b2621c8" providerId="LiveId" clId="{BF8588AC-752A-4CDF-8A85-167CBD106D99}" dt="2024-06-17T06:14:50.601" v="3845" actId="20577"/>
        <pc:sldMkLst>
          <pc:docMk/>
          <pc:sldMk cId="3160651865" sldId="266"/>
        </pc:sldMkLst>
        <pc:graphicFrameChg chg="mod modGraphic">
          <ac:chgData name="Dulce Ortiz" userId="2445a40f8b2621c8" providerId="LiveId" clId="{BF8588AC-752A-4CDF-8A85-167CBD106D99}" dt="2024-06-17T06:14:50.601" v="3845" actId="20577"/>
          <ac:graphicFrameMkLst>
            <pc:docMk/>
            <pc:sldMk cId="3160651865" sldId="266"/>
            <ac:graphicFrameMk id="2" creationId="{0BBC9625-CEA3-DE85-53A7-821FCAF3A50A}"/>
          </ac:graphicFrameMkLst>
        </pc:graphicFrameChg>
      </pc:sldChg>
      <pc:sldChg chg="modSp mod">
        <pc:chgData name="Dulce Ortiz" userId="2445a40f8b2621c8" providerId="LiveId" clId="{BF8588AC-752A-4CDF-8A85-167CBD106D99}" dt="2024-06-17T06:12:20.912" v="3775" actId="20577"/>
        <pc:sldMkLst>
          <pc:docMk/>
          <pc:sldMk cId="2021868433" sldId="267"/>
        </pc:sldMkLst>
        <pc:graphicFrameChg chg="mod modGraphic">
          <ac:chgData name="Dulce Ortiz" userId="2445a40f8b2621c8" providerId="LiveId" clId="{BF8588AC-752A-4CDF-8A85-167CBD106D99}" dt="2024-06-17T06:12:20.912" v="3775" actId="20577"/>
          <ac:graphicFrameMkLst>
            <pc:docMk/>
            <pc:sldMk cId="2021868433" sldId="267"/>
            <ac:graphicFrameMk id="2" creationId="{53A07685-7D25-B411-63A5-57621DD6DEA8}"/>
          </ac:graphicFrameMkLst>
        </pc:graphicFrameChg>
      </pc:sldChg>
      <pc:sldChg chg="modSp mod">
        <pc:chgData name="Dulce Ortiz" userId="2445a40f8b2621c8" providerId="LiveId" clId="{BF8588AC-752A-4CDF-8A85-167CBD106D99}" dt="2024-06-17T06:30:57.618" v="4035" actId="20577"/>
        <pc:sldMkLst>
          <pc:docMk/>
          <pc:sldMk cId="1222019941" sldId="268"/>
        </pc:sldMkLst>
        <pc:graphicFrameChg chg="mod modGraphic">
          <ac:chgData name="Dulce Ortiz" userId="2445a40f8b2621c8" providerId="LiveId" clId="{BF8588AC-752A-4CDF-8A85-167CBD106D99}" dt="2024-06-17T06:30:57.618" v="4035" actId="20577"/>
          <ac:graphicFrameMkLst>
            <pc:docMk/>
            <pc:sldMk cId="1222019941" sldId="268"/>
            <ac:graphicFrameMk id="2" creationId="{A10BE2D1-237E-DC83-B4B8-24A8AA55BABB}"/>
          </ac:graphicFrameMkLst>
        </pc:graphicFrameChg>
      </pc:sldChg>
      <pc:sldChg chg="modSp mod ord">
        <pc:chgData name="Dulce Ortiz" userId="2445a40f8b2621c8" providerId="LiveId" clId="{BF8588AC-752A-4CDF-8A85-167CBD106D99}" dt="2024-06-17T06:52:24.160" v="4107"/>
        <pc:sldMkLst>
          <pc:docMk/>
          <pc:sldMk cId="1207011529" sldId="269"/>
        </pc:sldMkLst>
        <pc:graphicFrameChg chg="mod modGraphic">
          <ac:chgData name="Dulce Ortiz" userId="2445a40f8b2621c8" providerId="LiveId" clId="{BF8588AC-752A-4CDF-8A85-167CBD106D99}" dt="2024-06-17T06:27:21.266" v="3996"/>
          <ac:graphicFrameMkLst>
            <pc:docMk/>
            <pc:sldMk cId="1207011529" sldId="269"/>
            <ac:graphicFrameMk id="2" creationId="{5793600E-F248-0AC4-5CFA-DAFB1352CE0F}"/>
          </ac:graphicFrameMkLst>
        </pc:graphicFrameChg>
      </pc:sldChg>
      <pc:sldChg chg="modSp mod">
        <pc:chgData name="Dulce Ortiz" userId="2445a40f8b2621c8" providerId="LiveId" clId="{BF8588AC-752A-4CDF-8A85-167CBD106D99}" dt="2024-06-17T06:51:44.185" v="4105" actId="20577"/>
        <pc:sldMkLst>
          <pc:docMk/>
          <pc:sldMk cId="1483035315" sldId="270"/>
        </pc:sldMkLst>
        <pc:graphicFrameChg chg="mod modGraphic">
          <ac:chgData name="Dulce Ortiz" userId="2445a40f8b2621c8" providerId="LiveId" clId="{BF8588AC-752A-4CDF-8A85-167CBD106D99}" dt="2024-06-17T06:51:44.185" v="4105" actId="20577"/>
          <ac:graphicFrameMkLst>
            <pc:docMk/>
            <pc:sldMk cId="1483035315" sldId="270"/>
            <ac:graphicFrameMk id="2" creationId="{AF7DC2D5-64B0-F6FF-100B-17710F7A6545}"/>
          </ac:graphicFrameMkLst>
        </pc:graphicFrameChg>
      </pc:sldChg>
      <pc:sldChg chg="modSp mod">
        <pc:chgData name="Dulce Ortiz" userId="2445a40f8b2621c8" providerId="LiveId" clId="{BF8588AC-752A-4CDF-8A85-167CBD106D99}" dt="2024-06-17T06:16:30.090" v="3887" actId="20577"/>
        <pc:sldMkLst>
          <pc:docMk/>
          <pc:sldMk cId="2156138158" sldId="271"/>
        </pc:sldMkLst>
        <pc:graphicFrameChg chg="mod modGraphic">
          <ac:chgData name="Dulce Ortiz" userId="2445a40f8b2621c8" providerId="LiveId" clId="{BF8588AC-752A-4CDF-8A85-167CBD106D99}" dt="2024-06-17T06:16:30.090" v="3887" actId="20577"/>
          <ac:graphicFrameMkLst>
            <pc:docMk/>
            <pc:sldMk cId="2156138158" sldId="271"/>
            <ac:graphicFrameMk id="2" creationId="{D0BC066E-B2C2-E32B-DAC3-B9F912D8367A}"/>
          </ac:graphicFrameMkLst>
        </pc:graphicFrameChg>
      </pc:sldChg>
      <pc:sldChg chg="modSp mod ord">
        <pc:chgData name="Dulce Ortiz" userId="2445a40f8b2621c8" providerId="LiveId" clId="{BF8588AC-752A-4CDF-8A85-167CBD106D99}" dt="2024-06-17T05:37:13.020" v="3376" actId="20577"/>
        <pc:sldMkLst>
          <pc:docMk/>
          <pc:sldMk cId="3506675799" sldId="273"/>
        </pc:sldMkLst>
        <pc:graphicFrameChg chg="mod modGraphic">
          <ac:chgData name="Dulce Ortiz" userId="2445a40f8b2621c8" providerId="LiveId" clId="{BF8588AC-752A-4CDF-8A85-167CBD106D99}" dt="2024-06-17T05:37:13.020" v="3376" actId="20577"/>
          <ac:graphicFrameMkLst>
            <pc:docMk/>
            <pc:sldMk cId="3506675799" sldId="273"/>
            <ac:graphicFrameMk id="2" creationId="{A9AB0EA8-6BC6-08AB-7B6E-9029513C4A71}"/>
          </ac:graphicFrameMkLst>
        </pc:graphicFrameChg>
      </pc:sldChg>
      <pc:sldChg chg="modSp mod">
        <pc:chgData name="Dulce Ortiz" userId="2445a40f8b2621c8" providerId="LiveId" clId="{BF8588AC-752A-4CDF-8A85-167CBD106D99}" dt="2024-06-17T06:34:07.865" v="4075" actId="20577"/>
        <pc:sldMkLst>
          <pc:docMk/>
          <pc:sldMk cId="536523445" sldId="274"/>
        </pc:sldMkLst>
        <pc:graphicFrameChg chg="mod modGraphic">
          <ac:chgData name="Dulce Ortiz" userId="2445a40f8b2621c8" providerId="LiveId" clId="{BF8588AC-752A-4CDF-8A85-167CBD106D99}" dt="2024-06-17T06:34:07.865" v="4075" actId="20577"/>
          <ac:graphicFrameMkLst>
            <pc:docMk/>
            <pc:sldMk cId="536523445" sldId="274"/>
            <ac:graphicFrameMk id="2" creationId="{BFD167DD-1EE7-3644-01C7-B4E70F50DC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D2BFD-597A-4685-9E23-EF0D9AED24DA}" type="datetimeFigureOut">
              <a:rPr lang="es-MX" smtClean="0"/>
              <a:t>16/06/2024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807F3-E96B-4890-9DB6-23A64CCC3543}" type="slidenum">
              <a:rPr lang="es-MX" smtClean="0"/>
              <a:t>‹Nº›</a:t>
            </a:fld>
            <a:endParaRPr lang="es-MX"/>
          </a:p>
        </p:txBody>
      </p:sp>
    </p:spTree>
    <p:extLst>
      <p:ext uri="{BB962C8B-B14F-4D97-AF65-F5344CB8AC3E}">
        <p14:creationId xmlns:p14="http://schemas.microsoft.com/office/powerpoint/2010/main" val="103711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CC807F3-E96B-4890-9DB6-23A64CCC3543}" type="slidenum">
              <a:rPr lang="es-MX" smtClean="0"/>
              <a:t>3</a:t>
            </a:fld>
            <a:endParaRPr lang="es-MX"/>
          </a:p>
        </p:txBody>
      </p:sp>
    </p:spTree>
    <p:extLst>
      <p:ext uri="{BB962C8B-B14F-4D97-AF65-F5344CB8AC3E}">
        <p14:creationId xmlns:p14="http://schemas.microsoft.com/office/powerpoint/2010/main" val="3077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CC807F3-E96B-4890-9DB6-23A64CCC3543}" type="slidenum">
              <a:rPr lang="es-MX" smtClean="0"/>
              <a:t>5</a:t>
            </a:fld>
            <a:endParaRPr lang="es-MX"/>
          </a:p>
        </p:txBody>
      </p:sp>
    </p:spTree>
    <p:extLst>
      <p:ext uri="{BB962C8B-B14F-4D97-AF65-F5344CB8AC3E}">
        <p14:creationId xmlns:p14="http://schemas.microsoft.com/office/powerpoint/2010/main" val="356517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CC807F3-E96B-4890-9DB6-23A64CCC3543}" type="slidenum">
              <a:rPr lang="es-MX" smtClean="0"/>
              <a:t>6</a:t>
            </a:fld>
            <a:endParaRPr lang="es-MX"/>
          </a:p>
        </p:txBody>
      </p:sp>
    </p:spTree>
    <p:extLst>
      <p:ext uri="{BB962C8B-B14F-4D97-AF65-F5344CB8AC3E}">
        <p14:creationId xmlns:p14="http://schemas.microsoft.com/office/powerpoint/2010/main" val="189663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CC807F3-E96B-4890-9DB6-23A64CCC3543}" type="slidenum">
              <a:rPr lang="es-MX" smtClean="0"/>
              <a:t>8</a:t>
            </a:fld>
            <a:endParaRPr lang="es-MX"/>
          </a:p>
        </p:txBody>
      </p:sp>
    </p:spTree>
    <p:extLst>
      <p:ext uri="{BB962C8B-B14F-4D97-AF65-F5344CB8AC3E}">
        <p14:creationId xmlns:p14="http://schemas.microsoft.com/office/powerpoint/2010/main" val="2631319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0776D-3C69-7D07-DED9-30B79D89988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1EF9A3F-1649-DCAF-185E-5F0779D05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F9A4DCA-0447-1AAC-7A05-D5A905D51BE7}"/>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625DED10-73A3-5DBF-EA3B-D9807038CAD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511079A-6CD4-C5F0-4C34-A1AE2A33EA4F}"/>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341905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1F762-02BE-FBEE-427B-BEF5ACD8D79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695CC29-5DBE-8F53-5E30-6379B8840AC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8242AD-8E73-B361-4DAA-70F8192ED7DD}"/>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A08B760C-4BEA-1870-A2F8-3613FB4D73B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B19B0D-34FA-A0FD-3C8D-6F94013A7FD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4072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341E887-720B-14A8-8346-651232F733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1D72FA9-6443-32B1-0372-E33FE8E43B8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C1156EB-F5DE-74A9-49CA-5C1C55144F00}"/>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D7F04CC3-BC69-D26D-C0AF-024409A409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71F4C3-15BE-00A8-D211-194FBB198D74}"/>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3922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E5DA69-9B7A-8C63-AC49-E9082C76B8F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05A1D5A-0862-056A-9070-87004BE5F80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6684DD5-E776-5B25-18E8-CEEC63FC79D6}"/>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7736B014-235B-787B-3B3C-378246E13D4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F8D5AF-3FAA-2452-ED36-D0F27FBD1BC0}"/>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1896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DE9938-EA0F-D2AC-ED6E-EA5F71F6C5A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B947873-466F-F217-A648-5B3787AFC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6320839-4E92-260C-58F5-67EEC9419295}"/>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C8274D0A-4C57-28EB-1738-406B6105356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3E83B10-8BC6-5DE9-30C8-9010685CE074}"/>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83973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71560-66E7-81E0-5516-687D3807DBB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9CCB655-548A-345D-8F1C-D8F23889B48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431598D-4F8D-EC12-AB4D-4CFCFCE672C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F12F4BF1-58DF-0EB7-FEC8-56795246B093}"/>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6" name="Marcador de pie de página 5">
            <a:extLst>
              <a:ext uri="{FF2B5EF4-FFF2-40B4-BE49-F238E27FC236}">
                <a16:creationId xmlns:a16="http://schemas.microsoft.com/office/drawing/2014/main" id="{070A58F0-C93A-73D3-FC4F-8FC0FF2005F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7604673-3B95-8391-65F4-7A86753A3861}"/>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78295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48253D-5DC3-3DBC-1416-0EFA8F64136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5D1B7C9-89D6-20BF-4AA8-E53E784BB8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0C48CF8-D553-27BA-E868-B38FADE820B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0AC095D2-ACFC-5495-EE29-1DB0D65701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A7802-FFAB-7B2F-783F-87AF9A841C9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13825FF-50DF-456B-CB08-5B93D455AB8A}"/>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8" name="Marcador de pie de página 7">
            <a:extLst>
              <a:ext uri="{FF2B5EF4-FFF2-40B4-BE49-F238E27FC236}">
                <a16:creationId xmlns:a16="http://schemas.microsoft.com/office/drawing/2014/main" id="{4922404D-B4ED-B824-0DB5-50E875E363CD}"/>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7BF0C6C-AC2A-97FF-E7D7-12F8E3740752}"/>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92695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3D637-6FAA-9372-24BE-13DCD9AC46D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B0481E1-147A-031B-B95B-C3FFF67F8238}"/>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4" name="Marcador de pie de página 3">
            <a:extLst>
              <a:ext uri="{FF2B5EF4-FFF2-40B4-BE49-F238E27FC236}">
                <a16:creationId xmlns:a16="http://schemas.microsoft.com/office/drawing/2014/main" id="{E290716E-8169-748C-7BC5-B0511106535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056B28B-18F3-0A96-460C-BA4431549889}"/>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11281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4DEF9C5-B113-D1A8-1F2F-4D281E3AACE4}"/>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3" name="Marcador de pie de página 2">
            <a:extLst>
              <a:ext uri="{FF2B5EF4-FFF2-40B4-BE49-F238E27FC236}">
                <a16:creationId xmlns:a16="http://schemas.microsoft.com/office/drawing/2014/main" id="{AA4B05F4-66F0-0FDE-05F9-3B1BB532EC7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520B7F7-7F28-96C6-F869-A5DAF4AC74B8}"/>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30836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8CBFDC-F30B-D342-D04B-2D88F8C40E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15EC185-D272-124C-B4CE-1279A5FC6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2F1F13F-FE9D-0428-D09F-4CDFF9887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02C8B4-734B-F78A-A08E-456DFC84B42A}"/>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6" name="Marcador de pie de página 5">
            <a:extLst>
              <a:ext uri="{FF2B5EF4-FFF2-40B4-BE49-F238E27FC236}">
                <a16:creationId xmlns:a16="http://schemas.microsoft.com/office/drawing/2014/main" id="{403FC9C5-A783-9A5B-80FB-0EFD95615BF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3206A04-8FA2-108C-0DA5-E51C21FC510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190751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D265DA-5C2C-BA2F-00DC-62BAAA7A1C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4E13717-3E70-0451-C0A1-35F7AD1347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AD9C40E-6DBC-F397-D294-61707685D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3D9E3D-A131-E2CE-D23C-0E043F9E93BB}"/>
              </a:ext>
            </a:extLst>
          </p:cNvPr>
          <p:cNvSpPr>
            <a:spLocks noGrp="1"/>
          </p:cNvSpPr>
          <p:nvPr>
            <p:ph type="dt" sz="half" idx="10"/>
          </p:nvPr>
        </p:nvSpPr>
        <p:spPr/>
        <p:txBody>
          <a:bodyPr/>
          <a:lstStyle/>
          <a:p>
            <a:fld id="{4213E109-E50C-47A1-B1B8-8583CCD2556A}" type="datetimeFigureOut">
              <a:rPr lang="es-MX" smtClean="0"/>
              <a:t>16/06/2024</a:t>
            </a:fld>
            <a:endParaRPr lang="es-MX"/>
          </a:p>
        </p:txBody>
      </p:sp>
      <p:sp>
        <p:nvSpPr>
          <p:cNvPr id="6" name="Marcador de pie de página 5">
            <a:extLst>
              <a:ext uri="{FF2B5EF4-FFF2-40B4-BE49-F238E27FC236}">
                <a16:creationId xmlns:a16="http://schemas.microsoft.com/office/drawing/2014/main" id="{D2731525-7AF0-F189-6316-FADBAFDE39F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C155124-4074-911C-7A2B-9B20C1D79D66}"/>
              </a:ext>
            </a:extLst>
          </p:cNvPr>
          <p:cNvSpPr>
            <a:spLocks noGrp="1"/>
          </p:cNvSpPr>
          <p:nvPr>
            <p:ph type="sldNum" sz="quarter" idx="12"/>
          </p:nvPr>
        </p:nvSpPr>
        <p:spPr/>
        <p:txBody>
          <a:bodyPr/>
          <a:lstStyle/>
          <a:p>
            <a:fld id="{7006F7EE-7E8C-4CB8-ACEE-1AD120A3BAFF}" type="slidenum">
              <a:rPr lang="es-MX" smtClean="0"/>
              <a:t>‹Nº›</a:t>
            </a:fld>
            <a:endParaRPr lang="es-MX"/>
          </a:p>
        </p:txBody>
      </p:sp>
    </p:spTree>
    <p:extLst>
      <p:ext uri="{BB962C8B-B14F-4D97-AF65-F5344CB8AC3E}">
        <p14:creationId xmlns:p14="http://schemas.microsoft.com/office/powerpoint/2010/main" val="234483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445B820-26BA-9EF9-6387-9B5988BE2E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7AE9EDF-42D6-38D6-5725-18D4C30ED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54D9576-4604-EEB1-8B7B-8691982F16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E109-E50C-47A1-B1B8-8583CCD2556A}" type="datetimeFigureOut">
              <a:rPr lang="es-MX" smtClean="0"/>
              <a:t>16/06/2024</a:t>
            </a:fld>
            <a:endParaRPr lang="es-MX"/>
          </a:p>
        </p:txBody>
      </p:sp>
      <p:sp>
        <p:nvSpPr>
          <p:cNvPr id="5" name="Marcador de pie de página 4">
            <a:extLst>
              <a:ext uri="{FF2B5EF4-FFF2-40B4-BE49-F238E27FC236}">
                <a16:creationId xmlns:a16="http://schemas.microsoft.com/office/drawing/2014/main" id="{0DAAF237-6EBE-2DFD-0716-1FBDD28AD2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22CB00E-7DFA-429C-CB15-DFBEB1CF2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6F7EE-7E8C-4CB8-ACEE-1AD120A3BAFF}" type="slidenum">
              <a:rPr lang="es-MX" smtClean="0"/>
              <a:t>‹Nº›</a:t>
            </a:fld>
            <a:endParaRPr lang="es-MX"/>
          </a:p>
        </p:txBody>
      </p:sp>
    </p:spTree>
    <p:extLst>
      <p:ext uri="{BB962C8B-B14F-4D97-AF65-F5344CB8AC3E}">
        <p14:creationId xmlns:p14="http://schemas.microsoft.com/office/powerpoint/2010/main" val="36475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becas-sin-fronteras.com/beca/beca-para-visitas-de-estudio-de-grupos-de-estudiantes-daad-a3848/"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becas-sin-fronteras.com/beca/beca-vice-chancellor-para-estudiantes-internacionales-de-grado-de-la-universidad-tecnologica-de-sydney-uts-a2725/"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b.mx/amexcid/documentos/oea-flacso-argentina?state=published"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comexus.org.mx/estancias_investigacion_eua.ph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omexus.org.mx/asistente_profesor_lengua_extranjera.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becas-sin-fronteras.com/beca/beca-boustany-mba-scholarship-universidad-harvard-a1847/#contenido_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becas-sin-fronteras.com/beca/becas-umap-canada-scholarship-program-a4411/#contenido_4"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ecas-sin-fronteras.com/beca/becas-stamps-scholars-a4410/"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becas-sin-fronteras.com/beca/becas-para-estadias-cortas-de-investigacion-del-instituto-iberoamericano-iai-de-berlin-a176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ecas-sin-fronteras.com/beca/becas-del-gobierno-de-la-republica-eslovaca-ii-a3293/"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AF41D6B4-C224-6FAC-97D1-EB40B6B719F6}"/>
              </a:ext>
            </a:extLst>
          </p:cNvPr>
          <p:cNvSpPr txBox="1"/>
          <p:nvPr/>
        </p:nvSpPr>
        <p:spPr>
          <a:xfrm>
            <a:off x="2038350" y="3936823"/>
            <a:ext cx="8115300" cy="769441"/>
          </a:xfrm>
          <a:prstGeom prst="rect">
            <a:avLst/>
          </a:prstGeom>
          <a:noFill/>
        </p:spPr>
        <p:txBody>
          <a:bodyPr wrap="square">
            <a:spAutoFit/>
          </a:bodyPr>
          <a:lstStyle/>
          <a:p>
            <a:pPr algn="ctr"/>
            <a:r>
              <a:rPr lang="es-MX" sz="4400">
                <a:latin typeface="Arial Nova" panose="020B0504020202020204" pitchFamily="34" charset="0"/>
                <a:cs typeface="Arial" panose="020B0604020202020204" pitchFamily="34" charset="0"/>
              </a:rPr>
              <a:t>Convocatorias Internacionales</a:t>
            </a:r>
          </a:p>
        </p:txBody>
      </p:sp>
      <p:sp>
        <p:nvSpPr>
          <p:cNvPr id="5" name="CuadroTexto 4">
            <a:extLst>
              <a:ext uri="{FF2B5EF4-FFF2-40B4-BE49-F238E27FC236}">
                <a16:creationId xmlns:a16="http://schemas.microsoft.com/office/drawing/2014/main" id="{A2D937A8-D508-9452-7464-374BF6811CB5}"/>
              </a:ext>
            </a:extLst>
          </p:cNvPr>
          <p:cNvSpPr txBox="1"/>
          <p:nvPr/>
        </p:nvSpPr>
        <p:spPr>
          <a:xfrm>
            <a:off x="2038350" y="2290467"/>
            <a:ext cx="8115300" cy="2123658"/>
          </a:xfrm>
          <a:prstGeom prst="rect">
            <a:avLst/>
          </a:prstGeom>
          <a:noFill/>
        </p:spPr>
        <p:txBody>
          <a:bodyPr wrap="square">
            <a:spAutoFit/>
          </a:bodyPr>
          <a:lstStyle/>
          <a:p>
            <a:pPr algn="ctr"/>
            <a:r>
              <a:rPr lang="es-MX" sz="4400" b="1">
                <a:latin typeface="Arial Nova" panose="020B0504020202020204" pitchFamily="34" charset="0"/>
                <a:cs typeface="Cordia New" panose="020B0502040204020203" pitchFamily="34" charset="-34"/>
              </a:rPr>
              <a:t>Dirección de Asuntos Internacionales</a:t>
            </a:r>
          </a:p>
          <a:p>
            <a:pPr algn="ctr"/>
            <a:endParaRPr lang="es-MX" sz="4400" b="1">
              <a:latin typeface="Arial Nova" panose="020B0504020202020204" pitchFamily="34" charset="0"/>
              <a:cs typeface="Cordia New" panose="020B0502040204020203" pitchFamily="34" charset="-34"/>
            </a:endParaRPr>
          </a:p>
        </p:txBody>
      </p:sp>
      <p:sp>
        <p:nvSpPr>
          <p:cNvPr id="7" name="Rectángulo 6">
            <a:extLst>
              <a:ext uri="{FF2B5EF4-FFF2-40B4-BE49-F238E27FC236}">
                <a16:creationId xmlns:a16="http://schemas.microsoft.com/office/drawing/2014/main" id="{97528F0F-5190-7DD9-A7CC-D8FBBF445126}"/>
              </a:ext>
            </a:extLst>
          </p:cNvPr>
          <p:cNvSpPr/>
          <p:nvPr/>
        </p:nvSpPr>
        <p:spPr>
          <a:xfrm>
            <a:off x="1491343" y="2127380"/>
            <a:ext cx="9209314" cy="2817844"/>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8975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FCA07A8-A299-7022-BF68-6FCAAEE95A63}"/>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10BE2D1-237E-DC83-B4B8-24A8AA55BABB}"/>
              </a:ext>
            </a:extLst>
          </p:cNvPr>
          <p:cNvGraphicFramePr>
            <a:graphicFrameLocks noGrp="1"/>
          </p:cNvGraphicFramePr>
          <p:nvPr>
            <p:extLst>
              <p:ext uri="{D42A27DB-BD31-4B8C-83A1-F6EECF244321}">
                <p14:modId xmlns:p14="http://schemas.microsoft.com/office/powerpoint/2010/main" val="3849890958"/>
              </p:ext>
            </p:extLst>
          </p:nvPr>
        </p:nvGraphicFramePr>
        <p:xfrm>
          <a:off x="229082" y="1147665"/>
          <a:ext cx="10193212" cy="5424876"/>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691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b="1" kern="1200" dirty="0">
                          <a:effectLst/>
                          <a:latin typeface="Arial Nova" panose="020B0504020202020204" pitchFamily="34" charset="0"/>
                          <a:cs typeface="Arial"/>
                        </a:rPr>
                        <a:t>Nombre: Beca para visitas de estudio de grupos de estudiantes - DAAD, 2025-1</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205732">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205732">
                <a:tc>
                  <a:txBody>
                    <a:bodyPr/>
                    <a:lstStyle/>
                    <a:p>
                      <a:pPr marL="0" algn="l" rtl="0" eaLnBrk="1" latinLnBrk="0" hangingPunct="1">
                        <a:spcBef>
                          <a:spcPts val="0"/>
                        </a:spcBef>
                        <a:spcAft>
                          <a:spcPts val="0"/>
                        </a:spcAft>
                      </a:pPr>
                      <a:r>
                        <a:rPr lang="es-MX" sz="1400" kern="1200" dirty="0">
                          <a:effectLst/>
                          <a:latin typeface="Arial Nova"/>
                          <a:cs typeface="Arial"/>
                        </a:rPr>
                        <a:t>Lugar: Alemania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41146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rPr>
                        <a:t>Estudiantes de nivel superior</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468779">
                <a:tc>
                  <a:txBody>
                    <a:bodyPr/>
                    <a:lstStyle/>
                    <a:p>
                      <a:pPr marL="0" algn="l" rtl="0" eaLnBrk="1" latinLnBrk="0" hangingPunct="1">
                        <a:spcBef>
                          <a:spcPts val="0"/>
                        </a:spcBef>
                        <a:spcAft>
                          <a:spcPts val="0"/>
                        </a:spcAft>
                      </a:pPr>
                      <a:r>
                        <a:rPr lang="es-MX" sz="1400" b="0" dirty="0">
                          <a:effectLst/>
                          <a:latin typeface="Arial Nova" panose="020B0504020202020204" pitchFamily="34" charset="0"/>
                          <a:cs typeface="Arial"/>
                        </a:rPr>
                        <a:t>Los beneficios que ofrece la beca incluyen:</a:t>
                      </a:r>
                    </a:p>
                    <a:p>
                      <a:pPr marL="0" algn="l" rtl="0" eaLnBrk="1" latinLnBrk="0" hangingPunct="1">
                        <a:spcBef>
                          <a:spcPts val="0"/>
                        </a:spcBef>
                        <a:spcAft>
                          <a:spcPts val="0"/>
                        </a:spcAft>
                      </a:pPr>
                      <a:r>
                        <a:rPr lang="es-MX" sz="1400" b="0" dirty="0">
                          <a:effectLst/>
                          <a:latin typeface="Arial Nova" panose="020B0504020202020204" pitchFamily="34" charset="0"/>
                          <a:cs typeface="Arial"/>
                        </a:rPr>
                        <a:t>1. Sumas globales específicas del país para movilidad de estudiantes extranjeros y profesores universitarios acompañantes para viajar a y desde Alemania.</a:t>
                      </a:r>
                    </a:p>
                    <a:p>
                      <a:pPr marL="0" algn="l" rtl="0" eaLnBrk="1" latinLnBrk="0" hangingPunct="1">
                        <a:spcBef>
                          <a:spcPts val="0"/>
                        </a:spcBef>
                        <a:spcAft>
                          <a:spcPts val="0"/>
                        </a:spcAft>
                      </a:pPr>
                      <a:r>
                        <a:rPr lang="es-MX" sz="1400" b="0" dirty="0">
                          <a:effectLst/>
                          <a:latin typeface="Arial Nova" panose="020B0504020202020204" pitchFamily="34" charset="0"/>
                          <a:cs typeface="Arial"/>
                        </a:rPr>
                        <a:t>2. Una cantidad fija para viáticos de 50 euros por persona y día para los participantes durante su estadía (incluye gastos como alojamiento y comidas).</a:t>
                      </a:r>
                    </a:p>
                    <a:p>
                      <a:pPr marL="0" algn="l" rtl="0" eaLnBrk="1" latinLnBrk="0" hangingPunct="1">
                        <a:spcBef>
                          <a:spcPts val="0"/>
                        </a:spcBef>
                        <a:spcAft>
                          <a:spcPts val="0"/>
                        </a:spcAft>
                      </a:pPr>
                      <a:r>
                        <a:rPr lang="es-MX" sz="1400" b="0" dirty="0">
                          <a:effectLst/>
                          <a:latin typeface="Arial Nova" panose="020B0504020202020204" pitchFamily="34" charset="0"/>
                          <a:cs typeface="Arial"/>
                        </a:rPr>
                        <a:t>3. Seguro de salud, accidente y responsabilidad civil para cada grupo financiado cubierto por el DAAD.</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205732">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02/11/2024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617195">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kern="1200" dirty="0">
                          <a:effectLst/>
                          <a:latin typeface="Arial Nova"/>
                          <a:cs typeface="Arial"/>
                          <a:hlinkClick r:id="rId3"/>
                        </a:rPr>
                        <a:t>https://becas-sin-fronteras.com/beca/beca-para-visitas-de-estudio-de-grupos-de-estudiantes-daad-a3848/</a:t>
                      </a:r>
                      <a:endParaRPr lang="es-MX" sz="1400" b="0" dirty="0">
                        <a:effectLst/>
                        <a:latin typeface="Arial Nova" panose="020B0504020202020204" pitchFamily="34" charset="0"/>
                        <a:cs typeface="Arial"/>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59630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122201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15A794D-59E2-9AD7-6180-480C288EC68C}"/>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FD167DD-1EE7-3644-01C7-B4E70F50DC8B}"/>
              </a:ext>
            </a:extLst>
          </p:cNvPr>
          <p:cNvGraphicFramePr>
            <a:graphicFrameLocks noGrp="1"/>
          </p:cNvGraphicFramePr>
          <p:nvPr>
            <p:extLst>
              <p:ext uri="{D42A27DB-BD31-4B8C-83A1-F6EECF244321}">
                <p14:modId xmlns:p14="http://schemas.microsoft.com/office/powerpoint/2010/main" val="1724814140"/>
              </p:ext>
            </p:extLst>
          </p:nvPr>
        </p:nvGraphicFramePr>
        <p:xfrm>
          <a:off x="229082" y="1147666"/>
          <a:ext cx="10193212" cy="5454148"/>
        </p:xfrm>
        <a:graphic>
          <a:graphicData uri="http://schemas.openxmlformats.org/drawingml/2006/table">
            <a:tbl>
              <a:tblPr firstRow="1" bandRow="1">
                <a:tableStyleId>{9D7B26C5-4107-4FEC-AEDC-1716B250A1EF}</a:tableStyleId>
              </a:tblPr>
              <a:tblGrid>
                <a:gridCol w="6139820">
                  <a:extLst>
                    <a:ext uri="{9D8B030D-6E8A-4147-A177-3AD203B41FA5}">
                      <a16:colId xmlns:a16="http://schemas.microsoft.com/office/drawing/2014/main" val="575692039"/>
                    </a:ext>
                  </a:extLst>
                </a:gridCol>
                <a:gridCol w="4053392">
                  <a:extLst>
                    <a:ext uri="{9D8B030D-6E8A-4147-A177-3AD203B41FA5}">
                      <a16:colId xmlns:a16="http://schemas.microsoft.com/office/drawing/2014/main" val="2049224961"/>
                    </a:ext>
                  </a:extLst>
                </a:gridCol>
              </a:tblGrid>
              <a:tr h="634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600" kern="1200" dirty="0">
                        <a:effectLst/>
                        <a:latin typeface="Arial Nova"/>
                        <a:cs typeface="Arial"/>
                      </a:endParaRPr>
                    </a:p>
                    <a:p>
                      <a:r>
                        <a:rPr lang="es-MX" sz="1600" b="1" kern="1200" dirty="0">
                          <a:effectLst/>
                          <a:latin typeface="+mn-lt"/>
                          <a:cs typeface="Arial" panose="020B0604020202020204" pitchFamily="34" charset="0"/>
                        </a:rPr>
                        <a:t>Nombre: Beca Vice </a:t>
                      </a:r>
                      <a:r>
                        <a:rPr lang="es-MX" sz="1600" b="1" kern="1200" dirty="0" err="1">
                          <a:effectLst/>
                          <a:latin typeface="+mn-lt"/>
                          <a:cs typeface="Arial" panose="020B0604020202020204" pitchFamily="34" charset="0"/>
                        </a:rPr>
                        <a:t>Chancellor</a:t>
                      </a:r>
                      <a:r>
                        <a:rPr lang="es-MX" sz="1600" b="1" kern="1200" dirty="0">
                          <a:effectLst/>
                          <a:latin typeface="+mn-lt"/>
                          <a:cs typeface="Arial" panose="020B0604020202020204" pitchFamily="34" charset="0"/>
                        </a:rPr>
                        <a:t> para estudiantes internacionales de grado de la Universidad Tecnológica de </a:t>
                      </a:r>
                      <a:r>
                        <a:rPr lang="es-MX" sz="1600" b="1" kern="1200" dirty="0" err="1">
                          <a:effectLst/>
                          <a:latin typeface="+mn-lt"/>
                          <a:cs typeface="Arial" panose="020B0604020202020204" pitchFamily="34" charset="0"/>
                        </a:rPr>
                        <a:t>Sydney</a:t>
                      </a:r>
                      <a:r>
                        <a:rPr lang="es-MX" sz="1600" b="1" kern="1200" dirty="0">
                          <a:effectLst/>
                          <a:latin typeface="+mn-lt"/>
                          <a:cs typeface="Arial" panose="020B0604020202020204" pitchFamily="34" charset="0"/>
                        </a:rPr>
                        <a:t> - UTS, 2025</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84931">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84931">
                <a:tc>
                  <a:txBody>
                    <a:bodyPr/>
                    <a:lstStyle/>
                    <a:p>
                      <a:pPr marL="0" algn="l" rtl="0" eaLnBrk="1" latinLnBrk="0" hangingPunct="1">
                        <a:spcBef>
                          <a:spcPts val="0"/>
                        </a:spcBef>
                        <a:spcAft>
                          <a:spcPts val="0"/>
                        </a:spcAft>
                      </a:pPr>
                      <a:r>
                        <a:rPr lang="es-MX" sz="1400" kern="1200" dirty="0">
                          <a:effectLst/>
                          <a:latin typeface="Arial Nova"/>
                          <a:cs typeface="Arial"/>
                        </a:rPr>
                        <a:t>Lugar: Australia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84931">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cs typeface="Arial"/>
                        </a:rPr>
                        <a:t>Estudiantes de nivel superior</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589028">
                <a:tc>
                  <a:txBody>
                    <a:bodyPr/>
                    <a:lstStyle/>
                    <a:p>
                      <a:pPr marL="0" algn="l" rtl="0" eaLnBrk="1" latinLnBrk="0" hangingPunct="1">
                        <a:spcBef>
                          <a:spcPts val="0"/>
                        </a:spcBef>
                        <a:spcAft>
                          <a:spcPts val="0"/>
                        </a:spcAft>
                      </a:pPr>
                      <a:r>
                        <a:rPr lang="es-MX" sz="1400" b="1" dirty="0">
                          <a:effectLst/>
                          <a:latin typeface="+mj-lt"/>
                          <a:cs typeface="Arial"/>
                        </a:rPr>
                        <a:t>Los beneficios que ofrece la beca incluyen:</a:t>
                      </a:r>
                    </a:p>
                    <a:p>
                      <a:pPr marL="0" algn="l" rtl="0" eaLnBrk="1" latinLnBrk="0" hangingPunct="1">
                        <a:spcBef>
                          <a:spcPts val="0"/>
                        </a:spcBef>
                        <a:spcAft>
                          <a:spcPts val="0"/>
                        </a:spcAft>
                      </a:pPr>
                      <a:r>
                        <a:rPr lang="es-MX" sz="1400" b="1" dirty="0">
                          <a:effectLst/>
                          <a:latin typeface="+mj-lt"/>
                          <a:cs typeface="Arial"/>
                        </a:rPr>
                        <a:t>1. La Universidad de Tecnología de Sídney (UTS) cubrirá todas las tasas de matrícula del curso de grado aprobado para los beneficiarios durante la duración estándar del programa.</a:t>
                      </a:r>
                    </a:p>
                    <a:p>
                      <a:pPr marL="0" algn="l" rtl="0" eaLnBrk="1" latinLnBrk="0" hangingPunct="1">
                        <a:spcBef>
                          <a:spcPts val="0"/>
                        </a:spcBef>
                        <a:spcAft>
                          <a:spcPts val="0"/>
                        </a:spcAft>
                      </a:pPr>
                      <a:r>
                        <a:rPr lang="es-MX" sz="1400" b="1" dirty="0">
                          <a:effectLst/>
                          <a:latin typeface="+mj-lt"/>
                          <a:cs typeface="Arial"/>
                        </a:rPr>
                        <a:t>2. Los beneficios no son transferibles, diferibles ni canjeables por dinero en efectivo.</a:t>
                      </a:r>
                    </a:p>
                    <a:p>
                      <a:pPr marL="0" algn="l" rtl="0" eaLnBrk="1" latinLnBrk="0" hangingPunct="1">
                        <a:spcBef>
                          <a:spcPts val="0"/>
                        </a:spcBef>
                        <a:spcAft>
                          <a:spcPts val="0"/>
                        </a:spcAft>
                      </a:pPr>
                      <a:r>
                        <a:rPr lang="es-MX" sz="1400" b="1" dirty="0">
                          <a:effectLst/>
                          <a:latin typeface="+mj-lt"/>
                          <a:cs typeface="Arial"/>
                        </a:rPr>
                        <a:t>3. La cobertura estará sujeta a que el beneficiario mantenga un promedio mínimo de aprobado (WAM 50+) en cada sesión.</a:t>
                      </a:r>
                    </a:p>
                    <a:p>
                      <a:pPr marL="0" algn="l" rtl="0" eaLnBrk="1" latinLnBrk="0" hangingPunct="1">
                        <a:spcBef>
                          <a:spcPts val="0"/>
                        </a:spcBef>
                        <a:spcAft>
                          <a:spcPts val="0"/>
                        </a:spcAft>
                      </a:pPr>
                      <a:r>
                        <a:rPr lang="es-MX" sz="1400" b="1" dirty="0">
                          <a:effectLst/>
                          <a:latin typeface="+mj-lt"/>
                          <a:cs typeface="Arial"/>
                        </a:rPr>
                        <a:t>4. Los pagos se realizarán directamente a la cuenta de tasas de UTS del beneficiario cada sesión de enseñanza.</a:t>
                      </a:r>
                    </a:p>
                    <a:p>
                      <a:pPr marL="0" algn="l" rtl="0" eaLnBrk="1" latinLnBrk="0" hangingPunct="1">
                        <a:spcBef>
                          <a:spcPts val="0"/>
                        </a:spcBef>
                        <a:spcAft>
                          <a:spcPts val="0"/>
                        </a:spcAft>
                      </a:pPr>
                      <a:endParaRPr lang="es-MX" sz="1400" b="1" dirty="0">
                        <a:effectLst/>
                        <a:latin typeface="+mj-lt"/>
                        <a:cs typeface="Arial"/>
                      </a:endParaRPr>
                    </a:p>
                    <a:p>
                      <a:pPr marL="0" algn="l" rtl="0" eaLnBrk="1" latinLnBrk="0" hangingPunct="1">
                        <a:spcBef>
                          <a:spcPts val="0"/>
                        </a:spcBef>
                        <a:spcAft>
                          <a:spcPts val="0"/>
                        </a:spcAft>
                      </a:pPr>
                      <a:r>
                        <a:rPr lang="es-MX" sz="1400" b="1" dirty="0">
                          <a:effectLst/>
                          <a:latin typeface="+mj-lt"/>
                          <a:cs typeface="Arial"/>
                        </a:rPr>
                        <a:t>Hasta dos (2) nuevos beneficiarios recibirán las becas anualmente. Un máximo de un (1) beneficiario se otorgará en cada una de las convocatorias de otoño y primavera.</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84931">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31/10/2024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554792">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kern="1200" dirty="0">
                          <a:effectLst/>
                          <a:latin typeface="Arial Nova"/>
                          <a:cs typeface="Arial"/>
                          <a:hlinkClick r:id="rId3"/>
                        </a:rPr>
                        <a:t>https://becas-sin-fronteras.com/beca/beca-vice-chancellor-para-estudiantes-internacionales-de-grado-de-la-universidad-tecnologica-de-sydney-uts-a2725/</a:t>
                      </a:r>
                      <a:endParaRPr lang="es-MX" sz="1400" dirty="0">
                        <a:effectLst/>
                        <a:latin typeface="Arial Nova" panose="020B0504020202020204" pitchFamily="34" charset="0"/>
                        <a:cs typeface="Arial"/>
                      </a:endParaRPr>
                    </a:p>
                  </a:txBody>
                  <a:tcPr marL="0" marR="0" marT="0" marB="0" anchor="ctr"/>
                </a:tc>
                <a:tc>
                  <a:txBody>
                    <a:bodyPr/>
                    <a:lstStyle/>
                    <a:p>
                      <a:pPr algn="just"/>
                      <a:endParaRPr lang="es-MX" sz="1400" u="sng" kern="1200" dirty="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554792">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53652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D01A002-770D-7853-2BB0-87615B7C899D}"/>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9AB0EA8-6BC6-08AB-7B6E-9029513C4A71}"/>
              </a:ext>
            </a:extLst>
          </p:cNvPr>
          <p:cNvGraphicFramePr>
            <a:graphicFrameLocks noGrp="1"/>
          </p:cNvGraphicFramePr>
          <p:nvPr>
            <p:extLst>
              <p:ext uri="{D42A27DB-BD31-4B8C-83A1-F6EECF244321}">
                <p14:modId xmlns:p14="http://schemas.microsoft.com/office/powerpoint/2010/main" val="1029020767"/>
              </p:ext>
            </p:extLst>
          </p:nvPr>
        </p:nvGraphicFramePr>
        <p:xfrm>
          <a:off x="229082" y="914401"/>
          <a:ext cx="10193212" cy="5066985"/>
        </p:xfrm>
        <a:graphic>
          <a:graphicData uri="http://schemas.openxmlformats.org/drawingml/2006/table">
            <a:tbl>
              <a:tblPr firstRow="1" bandRow="1">
                <a:tableStyleId>{9D7B26C5-4107-4FEC-AEDC-1716B250A1EF}</a:tableStyleId>
              </a:tblPr>
              <a:tblGrid>
                <a:gridCol w="6185573">
                  <a:extLst>
                    <a:ext uri="{9D8B030D-6E8A-4147-A177-3AD203B41FA5}">
                      <a16:colId xmlns:a16="http://schemas.microsoft.com/office/drawing/2014/main" val="575692039"/>
                    </a:ext>
                  </a:extLst>
                </a:gridCol>
                <a:gridCol w="4007639">
                  <a:extLst>
                    <a:ext uri="{9D8B030D-6E8A-4147-A177-3AD203B41FA5}">
                      <a16:colId xmlns:a16="http://schemas.microsoft.com/office/drawing/2014/main" val="2049224961"/>
                    </a:ext>
                  </a:extLst>
                </a:gridCol>
              </a:tblGrid>
              <a:tr h="352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600" kern="1200" dirty="0">
                        <a:effectLst/>
                        <a:latin typeface="Arial Nova"/>
                        <a:cs typeface="Arial"/>
                      </a:endParaRPr>
                    </a:p>
                    <a:p>
                      <a:r>
                        <a:rPr lang="es-MX" sz="1600" b="1" kern="1200" dirty="0">
                          <a:effectLst/>
                          <a:latin typeface="Calibri   "/>
                          <a:cs typeface="Arial"/>
                        </a:rPr>
                        <a:t>Nombre: OEA-FLACSO-Argentina</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54289">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54289">
                <a:tc>
                  <a:txBody>
                    <a:bodyPr/>
                    <a:lstStyle/>
                    <a:p>
                      <a:pPr marL="0" algn="l" rtl="0" eaLnBrk="1" latinLnBrk="0" hangingPunct="1">
                        <a:spcBef>
                          <a:spcPts val="0"/>
                        </a:spcBef>
                        <a:spcAft>
                          <a:spcPts val="0"/>
                        </a:spcAft>
                      </a:pPr>
                      <a:r>
                        <a:rPr lang="es-MX" sz="1400" kern="1200" dirty="0">
                          <a:effectLst/>
                          <a:latin typeface="Arial Nova"/>
                          <a:cs typeface="Arial"/>
                        </a:rPr>
                        <a:t>Lugar: Argentina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54289">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cs typeface="Arial"/>
                        </a:rPr>
                        <a:t>Egresados</a:t>
                      </a:r>
                      <a:r>
                        <a:rPr lang="es-MX" sz="1400" b="0" i="0" u="none" strike="noStrike" noProof="0" dirty="0">
                          <a:solidFill>
                            <a:srgbClr val="444444"/>
                          </a:solidFill>
                          <a:effectLst/>
                          <a:latin typeface="Arial Nova"/>
                        </a:rPr>
                        <a:t> de nivel superior</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622917">
                <a:tc>
                  <a:txBody>
                    <a:bodyPr/>
                    <a:lstStyle/>
                    <a:p>
                      <a:pPr marL="0" algn="l" rtl="0" eaLnBrk="1" latinLnBrk="0" hangingPunct="1">
                        <a:spcBef>
                          <a:spcPts val="0"/>
                        </a:spcBef>
                        <a:spcAft>
                          <a:spcPts val="0"/>
                        </a:spcAft>
                      </a:pPr>
                      <a:r>
                        <a:rPr lang="es-MX" sz="1400" b="0" dirty="0">
                          <a:effectLst/>
                          <a:latin typeface="+mn-lt"/>
                          <a:cs typeface="Arial"/>
                        </a:rPr>
                        <a:t>Los beneficios que ofrece la beca incluyen los siguientes programas de maestrías y certificados:</a:t>
                      </a:r>
                    </a:p>
                    <a:p>
                      <a:pPr marL="0" algn="l" rtl="0" eaLnBrk="1" latinLnBrk="0" hangingPunct="1">
                        <a:spcBef>
                          <a:spcPts val="0"/>
                        </a:spcBef>
                        <a:spcAft>
                          <a:spcPts val="0"/>
                        </a:spcAft>
                      </a:pPr>
                      <a:r>
                        <a:rPr lang="es-MX" sz="1400" b="0" dirty="0">
                          <a:effectLst/>
                          <a:latin typeface="+mn-lt"/>
                          <a:cs typeface="Arial"/>
                        </a:rPr>
                        <a:t>-Maestría en Desarrollo Humano</a:t>
                      </a:r>
                    </a:p>
                    <a:p>
                      <a:pPr marL="0" algn="l" rtl="0" eaLnBrk="1" latinLnBrk="0" hangingPunct="1">
                        <a:spcBef>
                          <a:spcPts val="0"/>
                        </a:spcBef>
                        <a:spcAft>
                          <a:spcPts val="0"/>
                        </a:spcAft>
                      </a:pPr>
                      <a:r>
                        <a:rPr lang="es-MX" sz="1400" b="0" dirty="0">
                          <a:effectLst/>
                          <a:latin typeface="+mn-lt"/>
                          <a:cs typeface="Arial"/>
                        </a:rPr>
                        <a:t>-Diplomado Superior en Desarrollo Humano</a:t>
                      </a:r>
                    </a:p>
                    <a:p>
                      <a:pPr marL="0" algn="l" rtl="0" eaLnBrk="1" latinLnBrk="0" hangingPunct="1">
                        <a:spcBef>
                          <a:spcPts val="0"/>
                        </a:spcBef>
                        <a:spcAft>
                          <a:spcPts val="0"/>
                        </a:spcAft>
                      </a:pPr>
                      <a:r>
                        <a:rPr lang="es-MX" sz="1400" b="0" dirty="0">
                          <a:effectLst/>
                          <a:latin typeface="+mn-lt"/>
                          <a:cs typeface="Arial"/>
                        </a:rPr>
                        <a:t>-Maestría en Estudios y Relaciones del Trabajo</a:t>
                      </a:r>
                    </a:p>
                    <a:p>
                      <a:pPr marL="0" algn="l" rtl="0" eaLnBrk="1" latinLnBrk="0" hangingPunct="1">
                        <a:spcBef>
                          <a:spcPts val="0"/>
                        </a:spcBef>
                        <a:spcAft>
                          <a:spcPts val="0"/>
                        </a:spcAft>
                      </a:pPr>
                      <a:r>
                        <a:rPr lang="es-MX" sz="1400" b="0" dirty="0">
                          <a:effectLst/>
                          <a:latin typeface="+mn-lt"/>
                          <a:cs typeface="Arial"/>
                        </a:rPr>
                        <a:t>-Diploma Superior en Relaciones del Trabajo y Sindicalismo</a:t>
                      </a:r>
                    </a:p>
                    <a:p>
                      <a:pPr marL="0" algn="l" rtl="0" eaLnBrk="1" latinLnBrk="0" hangingPunct="1">
                        <a:spcBef>
                          <a:spcPts val="0"/>
                        </a:spcBef>
                        <a:spcAft>
                          <a:spcPts val="0"/>
                        </a:spcAft>
                      </a:pPr>
                      <a:r>
                        <a:rPr lang="es-MX" sz="1400" b="0" dirty="0">
                          <a:effectLst/>
                          <a:latin typeface="+mn-lt"/>
                          <a:cs typeface="Arial"/>
                        </a:rPr>
                        <a:t>-Maestría en Estudios de Juventud</a:t>
                      </a:r>
                    </a:p>
                    <a:p>
                      <a:pPr marL="0" algn="l" rtl="0" eaLnBrk="1" latinLnBrk="0" hangingPunct="1">
                        <a:spcBef>
                          <a:spcPts val="0"/>
                        </a:spcBef>
                        <a:spcAft>
                          <a:spcPts val="0"/>
                        </a:spcAft>
                      </a:pPr>
                      <a:r>
                        <a:rPr lang="es-MX" sz="1400" b="0" dirty="0">
                          <a:effectLst/>
                          <a:latin typeface="+mn-lt"/>
                          <a:cs typeface="Arial"/>
                        </a:rPr>
                        <a:t>-Diploma Superior en Estudios y Políticas de Juventud en América Latina</a:t>
                      </a:r>
                    </a:p>
                    <a:p>
                      <a:pPr marL="0" algn="l" rtl="0" eaLnBrk="1" latinLnBrk="0" hangingPunct="1">
                        <a:spcBef>
                          <a:spcPts val="0"/>
                        </a:spcBef>
                        <a:spcAft>
                          <a:spcPts val="0"/>
                        </a:spcAft>
                      </a:pPr>
                      <a:endParaRPr lang="es-MX" sz="1400" b="0" dirty="0">
                        <a:effectLst/>
                        <a:latin typeface="+mn-lt"/>
                        <a:cs typeface="Arial"/>
                      </a:endParaRPr>
                    </a:p>
                    <a:p>
                      <a:pPr marL="0" algn="l" rtl="0" eaLnBrk="1" latinLnBrk="0" hangingPunct="1">
                        <a:spcBef>
                          <a:spcPts val="0"/>
                        </a:spcBef>
                        <a:spcAft>
                          <a:spcPts val="0"/>
                        </a:spcAft>
                      </a:pPr>
                      <a:r>
                        <a:rPr lang="es-MX" sz="1400" b="0" dirty="0">
                          <a:effectLst/>
                          <a:latin typeface="+mn-lt"/>
                          <a:cs typeface="Arial"/>
                        </a:rPr>
                        <a:t>Las becas cubren el 50% de descuento en el costo total de los Programas.</a:t>
                      </a:r>
                    </a:p>
                    <a:p>
                      <a:pPr marL="0" algn="l" rtl="0" eaLnBrk="1" latinLnBrk="0" hangingPunct="1">
                        <a:spcBef>
                          <a:spcPts val="0"/>
                        </a:spcBef>
                        <a:spcAft>
                          <a:spcPts val="0"/>
                        </a:spcAft>
                      </a:pPr>
                      <a:endParaRPr lang="es-MX" sz="1400" b="0" dirty="0">
                        <a:effectLst/>
                        <a:latin typeface="+mn-lt"/>
                        <a:cs typeface="Arial"/>
                      </a:endParaRP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54289">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21/07/2024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62868">
                <a:tc>
                  <a:txBody>
                    <a:bodyPr/>
                    <a:lstStyle/>
                    <a:p>
                      <a:pPr marL="0" indent="0" algn="l" rtl="0" eaLnBrk="1" latinLnBrk="0" hangingPunct="1">
                        <a:spcBef>
                          <a:spcPts val="0"/>
                        </a:spcBef>
                        <a:spcAft>
                          <a:spcPts val="0"/>
                        </a:spcAft>
                        <a:buFont typeface="Arial" panose="020B0604020202020204" pitchFamily="34" charset="0"/>
                        <a:buNone/>
                      </a:pPr>
                      <a:r>
                        <a:rPr lang="es-MX" sz="1400" kern="1200" dirty="0">
                          <a:effectLst/>
                          <a:latin typeface="Arial Nova" panose="020B0504020202020204" pitchFamily="34" charset="0"/>
                          <a:cs typeface="Arial"/>
                        </a:rPr>
                        <a:t>Liga: </a:t>
                      </a:r>
                      <a:r>
                        <a:rPr lang="es-MX" sz="1400" kern="1200" dirty="0">
                          <a:effectLst/>
                          <a:latin typeface="Arial Nova" panose="020B0504020202020204" pitchFamily="34" charset="0"/>
                          <a:cs typeface="Arial"/>
                          <a:hlinkClick r:id="rId3"/>
                        </a:rPr>
                        <a:t>https://www.gob.mx/amexcid/documentos/oea-flacso-argentina?state=published</a:t>
                      </a:r>
                      <a:endParaRPr lang="es-MX" sz="1400" dirty="0">
                        <a:effectLst/>
                        <a:latin typeface="Arial Nova" panose="020B0504020202020204" pitchFamily="34" charset="0"/>
                        <a:cs typeface="Arial"/>
                      </a:endParaRPr>
                    </a:p>
                  </a:txBody>
                  <a:tcPr marL="0" marR="0" marT="0" marB="0" anchor="ctr"/>
                </a:tc>
                <a:tc>
                  <a:txBody>
                    <a:bodyPr/>
                    <a:lstStyle/>
                    <a:p>
                      <a:pPr algn="just"/>
                      <a:endParaRPr lang="es-MX" sz="1400" u="sng" kern="1200" dirty="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308578">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50667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D5D2169-6915-E2C0-5564-3B11DE28F9FC}"/>
              </a:ext>
            </a:extLst>
          </p:cNvPr>
          <p:cNvGraphicFramePr>
            <a:graphicFrameLocks noGrp="1"/>
          </p:cNvGraphicFramePr>
          <p:nvPr>
            <p:extLst>
              <p:ext uri="{D42A27DB-BD31-4B8C-83A1-F6EECF244321}">
                <p14:modId xmlns:p14="http://schemas.microsoft.com/office/powerpoint/2010/main" val="2116281858"/>
              </p:ext>
            </p:extLst>
          </p:nvPr>
        </p:nvGraphicFramePr>
        <p:xfrm>
          <a:off x="229082" y="1147667"/>
          <a:ext cx="10193212" cy="5482749"/>
        </p:xfrm>
        <a:graphic>
          <a:graphicData uri="http://schemas.openxmlformats.org/drawingml/2006/table">
            <a:tbl>
              <a:tblPr firstRow="1" bandRow="1">
                <a:tableStyleId>{9D7B26C5-4107-4FEC-AEDC-1716B250A1EF}</a:tableStyleId>
              </a:tblPr>
              <a:tblGrid>
                <a:gridCol w="5643398">
                  <a:extLst>
                    <a:ext uri="{9D8B030D-6E8A-4147-A177-3AD203B41FA5}">
                      <a16:colId xmlns:a16="http://schemas.microsoft.com/office/drawing/2014/main" val="575692039"/>
                    </a:ext>
                  </a:extLst>
                </a:gridCol>
                <a:gridCol w="4549814">
                  <a:extLst>
                    <a:ext uri="{9D8B030D-6E8A-4147-A177-3AD203B41FA5}">
                      <a16:colId xmlns:a16="http://schemas.microsoft.com/office/drawing/2014/main" val="2049224961"/>
                    </a:ext>
                  </a:extLst>
                </a:gridCol>
              </a:tblGrid>
              <a:tr h="596670">
                <a:tc>
                  <a:txBody>
                    <a:bodyPr/>
                    <a:lstStyle/>
                    <a:p>
                      <a:pPr marL="0" algn="l" rtl="0" eaLnBrk="1" latinLnBrk="0" hangingPunct="1">
                        <a:spcBef>
                          <a:spcPts val="0"/>
                        </a:spcBef>
                        <a:spcAft>
                          <a:spcPts val="0"/>
                        </a:spcAft>
                      </a:pPr>
                      <a:r>
                        <a:rPr lang="es-MX" sz="1600" kern="1200" dirty="0">
                          <a:effectLst/>
                          <a:latin typeface="Arial Nova"/>
                          <a:cs typeface="Arial"/>
                        </a:rPr>
                        <a:t>Nombre:</a:t>
                      </a:r>
                      <a:r>
                        <a:rPr lang="es-MX" sz="1600" b="1" kern="1200" dirty="0">
                          <a:effectLst/>
                          <a:latin typeface="Arial Nova"/>
                          <a:cs typeface="Arial"/>
                        </a:rPr>
                        <a:t>  </a:t>
                      </a:r>
                      <a:r>
                        <a:rPr lang="es-MX" sz="1600" b="1" kern="1200" dirty="0" err="1">
                          <a:effectLst/>
                          <a:latin typeface="Arial Nova"/>
                          <a:cs typeface="Arial"/>
                        </a:rPr>
                        <a:t>Fulbright</a:t>
                      </a:r>
                      <a:r>
                        <a:rPr lang="es-MX" sz="1600" b="1" kern="1200" dirty="0">
                          <a:effectLst/>
                          <a:latin typeface="Arial Nova"/>
                          <a:cs typeface="Arial"/>
                        </a:rPr>
                        <a:t>-García Robles</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75483">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75483">
                <a:tc>
                  <a:txBody>
                    <a:bodyPr/>
                    <a:lstStyle/>
                    <a:p>
                      <a:pPr marL="0" algn="l" rtl="0" eaLnBrk="1" latinLnBrk="0" hangingPunct="1">
                        <a:spcBef>
                          <a:spcPts val="0"/>
                        </a:spcBef>
                        <a:spcAft>
                          <a:spcPts val="0"/>
                        </a:spcAft>
                      </a:pPr>
                      <a:r>
                        <a:rPr lang="es-MX" sz="1400" kern="1200" dirty="0">
                          <a:effectLst/>
                          <a:latin typeface="Arial Nova"/>
                          <a:cs typeface="Arial"/>
                        </a:rPr>
                        <a:t>Lugar: Estados Unidos</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75483">
                <a:tc>
                  <a:txBody>
                    <a:bodyPr/>
                    <a:lstStyle/>
                    <a:p>
                      <a:pPr marL="0" algn="l" rtl="0" eaLnBrk="1" latinLnBrk="0" hangingPunct="1">
                        <a:spcBef>
                          <a:spcPts val="0"/>
                        </a:spcBef>
                        <a:spcAft>
                          <a:spcPts val="0"/>
                        </a:spcAft>
                      </a:pPr>
                      <a:r>
                        <a:rPr lang="es-MX" sz="1400" dirty="0">
                          <a:effectLst/>
                          <a:latin typeface="Arial Nova" panose="020B0504020202020204" pitchFamily="34" charset="0"/>
                          <a:cs typeface="Arial"/>
                        </a:rPr>
                        <a:t>Población objetivo: Doctorado/posgrado</a:t>
                      </a: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256210">
                <a:tc>
                  <a:txBody>
                    <a:bodyPr/>
                    <a:lstStyle/>
                    <a:p>
                      <a:r>
                        <a:rPr lang="es-MX" sz="1200" kern="1200" dirty="0">
                          <a:effectLst/>
                          <a:latin typeface="Arial Nova" panose="020B0504020202020204" pitchFamily="34" charset="0"/>
                          <a:cs typeface="Arial"/>
                        </a:rPr>
                        <a:t>Apoyos:</a:t>
                      </a:r>
                    </a:p>
                    <a:p>
                      <a:r>
                        <a:rPr lang="es-MX" sz="1200" kern="1200" dirty="0">
                          <a:effectLst/>
                          <a:latin typeface="Arial Nova" panose="020B0504020202020204" pitchFamily="34" charset="0"/>
                          <a:cs typeface="Arial"/>
                        </a:rPr>
                        <a:t> • Manutención mensual de $3,000 dólares (mínimo tres meses y máximo nueve). Para miembros del SNI habrá apoyo complementario en función de su nivel.</a:t>
                      </a:r>
                    </a:p>
                    <a:p>
                      <a:r>
                        <a:rPr lang="es-MX" sz="1200" kern="1200" dirty="0">
                          <a:effectLst/>
                          <a:latin typeface="Arial Nova" panose="020B0504020202020204" pitchFamily="34" charset="0"/>
                          <a:cs typeface="Arial"/>
                        </a:rPr>
                        <a:t>• Apoyo único para gastos de instalación equivalente a $1,875 dólares.</a:t>
                      </a:r>
                    </a:p>
                    <a:p>
                      <a:r>
                        <a:rPr lang="es-MX" sz="1200" kern="1200" dirty="0">
                          <a:effectLst/>
                          <a:latin typeface="Arial Nova" panose="020B0504020202020204" pitchFamily="34" charset="0"/>
                          <a:cs typeface="Arial"/>
                        </a:rPr>
                        <a:t>• Apoyo mensual de $200 dólares para un dependiente o $350 dólares para dos o más dependientes.</a:t>
                      </a:r>
                    </a:p>
                    <a:p>
                      <a:r>
                        <a:rPr lang="es-MX" sz="1200" kern="1200" dirty="0">
                          <a:effectLst/>
                          <a:latin typeface="Arial Nova" panose="020B0504020202020204" pitchFamily="34" charset="0"/>
                          <a:cs typeface="Arial"/>
                        </a:rPr>
                        <a:t>• Seguro de gastos médicos </a:t>
                      </a:r>
                      <a:r>
                        <a:rPr lang="es-MX" sz="1200" kern="1200" dirty="0" err="1">
                          <a:effectLst/>
                          <a:latin typeface="Arial Nova" panose="020B0504020202020204" pitchFamily="34" charset="0"/>
                          <a:cs typeface="Arial"/>
                        </a:rPr>
                        <a:t>Fulbright</a:t>
                      </a:r>
                      <a:r>
                        <a:rPr lang="es-MX" sz="1200" kern="1200" dirty="0">
                          <a:effectLst/>
                          <a:latin typeface="Arial Nova" panose="020B0504020202020204" pitchFamily="34" charset="0"/>
                          <a:cs typeface="Arial"/>
                        </a:rPr>
                        <a:t> (de cobertura limitada, puede consultar la guía de beneficios aquí: https://www.sevencorners.com/docs/default-source/usdos-documents/usdos-benefit-guide.pdf?sfvrsn=d4c0e7af_1)</a:t>
                      </a:r>
                    </a:p>
                    <a:p>
                      <a:r>
                        <a:rPr lang="es-MX" sz="1200" kern="1200" dirty="0">
                          <a:effectLst/>
                          <a:latin typeface="Arial Nova" panose="020B0504020202020204" pitchFamily="34" charset="0"/>
                          <a:cs typeface="Arial"/>
                        </a:rPr>
                        <a:t>• Trámite de la visa J1. Revise la información acerca de este tipo de visa en la siguiente liga: VISA. Se podrá tramitar la visa por un máximo de 12 meses, siempre y cuando el candidato cuente con fondos personales para cubrir los meses en los que no recibiría apoyo financiero de la Comisión. La Comisión también tramitará la(s) visa(s) J2 para dependientes. Dependientes son: parejas que estén casadas legalmente e hijos o hijas menores de 21 años que NO estén casados.</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75483">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20/09/2024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649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effectLst/>
                          <a:latin typeface="+mn-lt"/>
                          <a:cs typeface="Arial"/>
                        </a:rPr>
                        <a:t>Liga: </a:t>
                      </a:r>
                      <a:r>
                        <a:rPr lang="es-MX" sz="1400" b="0" i="0" kern="1200" dirty="0">
                          <a:solidFill>
                            <a:schemeClr val="tx1"/>
                          </a:solidFill>
                          <a:effectLst/>
                          <a:latin typeface="+mn-lt"/>
                          <a:ea typeface="+mn-ea"/>
                          <a:cs typeface="+mn-cs"/>
                        </a:rPr>
                        <a:t> </a:t>
                      </a:r>
                      <a:r>
                        <a:rPr lang="es-MX" sz="1400" b="0" i="0" kern="1200" dirty="0">
                          <a:solidFill>
                            <a:schemeClr val="tx1"/>
                          </a:solidFill>
                          <a:effectLst/>
                          <a:latin typeface="+mn-lt"/>
                          <a:ea typeface="+mn-ea"/>
                          <a:cs typeface="+mn-cs"/>
                          <a:hlinkClick r:id="rId4"/>
                        </a:rPr>
                        <a:t>https://www.comexus.org.mx/estancias_investigacion_eua.php</a:t>
                      </a:r>
                      <a:endParaRPr lang="es-MX" sz="1200" b="0" i="0" kern="1200" dirty="0">
                        <a:solidFill>
                          <a:schemeClr val="tx1"/>
                        </a:solidFill>
                        <a:effectLst/>
                        <a:latin typeface="+mn-lt"/>
                        <a:ea typeface="+mn-ea"/>
                        <a:cs typeface="+mn-cs"/>
                      </a:endParaRPr>
                    </a:p>
                  </a:txBody>
                  <a:tcPr marL="0" marR="0" marT="0" marB="0" anchor="ctr"/>
                </a:tc>
                <a:tc>
                  <a:txBody>
                    <a:bodyPr/>
                    <a:lstStyle/>
                    <a:p>
                      <a:pPr algn="just"/>
                      <a:endParaRPr lang="es-MX" sz="1400" u="sng" kern="1200" dirty="0">
                        <a:solidFill>
                          <a:schemeClr val="dk1"/>
                        </a:solidFill>
                        <a:effectLst/>
                        <a:latin typeface="+mn-lt"/>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526449">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58548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BB163440-16C4-ED7B-6BB8-ECF0A7037F53}"/>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D972985C-2ECE-3505-6C9E-6271C429B282}"/>
              </a:ext>
            </a:extLst>
          </p:cNvPr>
          <p:cNvGraphicFramePr>
            <a:graphicFrameLocks noGrp="1"/>
          </p:cNvGraphicFramePr>
          <p:nvPr>
            <p:extLst>
              <p:ext uri="{D42A27DB-BD31-4B8C-83A1-F6EECF244321}">
                <p14:modId xmlns:p14="http://schemas.microsoft.com/office/powerpoint/2010/main" val="1519605098"/>
              </p:ext>
            </p:extLst>
          </p:nvPr>
        </p:nvGraphicFramePr>
        <p:xfrm>
          <a:off x="229082" y="1147665"/>
          <a:ext cx="10193212" cy="5118182"/>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634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600" b="1" kern="1200" dirty="0">
                          <a:effectLst/>
                          <a:latin typeface="Arial Nova" panose="020B0504020202020204" pitchFamily="34" charset="0"/>
                          <a:cs typeface="Arial"/>
                        </a:rPr>
                        <a:t>Nombre: </a:t>
                      </a:r>
                      <a:r>
                        <a:rPr lang="en-US" sz="1600" b="1" kern="1200" dirty="0">
                          <a:effectLst/>
                          <a:latin typeface="Arial Nova" panose="020B0504020202020204" pitchFamily="34" charset="0"/>
                          <a:cs typeface="Arial"/>
                        </a:rPr>
                        <a:t>Foreign Language Teaching Assistant - FLTA</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dirty="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85109">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85109">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b="0" i="0" u="none" strike="noStrike" kern="1200" noProof="0" dirty="0">
                          <a:solidFill>
                            <a:srgbClr val="444444"/>
                          </a:solidFill>
                          <a:effectLst/>
                          <a:latin typeface="Arial Nova"/>
                          <a:cs typeface="Arial"/>
                        </a:rPr>
                        <a:t>Estados Unidos</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85109">
                <a:tc>
                  <a:txBody>
                    <a:bodyPr/>
                    <a:lstStyle/>
                    <a:p>
                      <a:pPr marL="0" algn="l" rtl="0" eaLnBrk="1" latinLnBrk="0" hangingPunct="1">
                        <a:spcBef>
                          <a:spcPts val="0"/>
                        </a:spcBef>
                        <a:spcAft>
                          <a:spcPts val="0"/>
                        </a:spcAft>
                      </a:pPr>
                      <a:r>
                        <a:rPr lang="es-MX" sz="1400" dirty="0">
                          <a:effectLst/>
                          <a:latin typeface="Arial Nova"/>
                          <a:cs typeface="Arial"/>
                        </a:rPr>
                        <a:t>Población objetivo: Profesores en la enseñanza del inglés</a:t>
                      </a: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776641">
                <a:tc>
                  <a:txBody>
                    <a:bodyPr/>
                    <a:lstStyle/>
                    <a:p>
                      <a:pPr marL="0" algn="l" rtl="0" eaLnBrk="1" latinLnBrk="0" hangingPunct="1">
                        <a:spcBef>
                          <a:spcPts val="0"/>
                        </a:spcBef>
                        <a:spcAft>
                          <a:spcPts val="0"/>
                        </a:spcAft>
                      </a:pPr>
                      <a:r>
                        <a:rPr lang="es-MX" sz="1400" b="0" dirty="0">
                          <a:latin typeface="Calibri "/>
                        </a:rPr>
                        <a:t>Apoyos:</a:t>
                      </a:r>
                    </a:p>
                    <a:p>
                      <a:pPr marL="0" algn="l" rtl="0" eaLnBrk="1" latinLnBrk="0" hangingPunct="1">
                        <a:spcBef>
                          <a:spcPts val="0"/>
                        </a:spcBef>
                        <a:spcAft>
                          <a:spcPts val="0"/>
                        </a:spcAft>
                      </a:pPr>
                      <a:r>
                        <a:rPr lang="es-MX" sz="1400" b="0" dirty="0">
                          <a:latin typeface="Calibri "/>
                        </a:rPr>
                        <a:t>•Manutención: manutención mensual más alojamiento y alimentación en la universidad anfitriona.</a:t>
                      </a:r>
                    </a:p>
                    <a:p>
                      <a:pPr marL="0" algn="l" rtl="0" eaLnBrk="1" latinLnBrk="0" hangingPunct="1">
                        <a:spcBef>
                          <a:spcPts val="0"/>
                        </a:spcBef>
                        <a:spcAft>
                          <a:spcPts val="0"/>
                        </a:spcAft>
                      </a:pPr>
                      <a:r>
                        <a:rPr lang="es-MX" sz="1400" b="0" dirty="0">
                          <a:latin typeface="Calibri "/>
                        </a:rPr>
                        <a:t>• Colegiatura: hasta 2 cursos de nivel posgrado por semestre.</a:t>
                      </a:r>
                    </a:p>
                    <a:p>
                      <a:pPr marL="0" algn="l" rtl="0" eaLnBrk="1" latinLnBrk="0" hangingPunct="1">
                        <a:spcBef>
                          <a:spcPts val="0"/>
                        </a:spcBef>
                        <a:spcAft>
                          <a:spcPts val="0"/>
                        </a:spcAft>
                      </a:pPr>
                      <a:r>
                        <a:rPr lang="es-MX" sz="1400" b="0" dirty="0">
                          <a:latin typeface="Calibri "/>
                        </a:rPr>
                        <a:t>• Transporte Aéreo: boleto de avión viaje redondo para el becario.</a:t>
                      </a:r>
                    </a:p>
                    <a:p>
                      <a:pPr marL="0" algn="l" rtl="0" eaLnBrk="1" latinLnBrk="0" hangingPunct="1">
                        <a:spcBef>
                          <a:spcPts val="0"/>
                        </a:spcBef>
                        <a:spcAft>
                          <a:spcPts val="0"/>
                        </a:spcAft>
                      </a:pPr>
                      <a:r>
                        <a:rPr lang="es-MX" sz="1400" b="0" dirty="0">
                          <a:latin typeface="Calibri "/>
                        </a:rPr>
                        <a:t>• Seguro Médico: complementario para el becario.</a:t>
                      </a:r>
                    </a:p>
                    <a:p>
                      <a:pPr marL="0" algn="l" rtl="0" eaLnBrk="1" latinLnBrk="0" hangingPunct="1">
                        <a:spcBef>
                          <a:spcPts val="0"/>
                        </a:spcBef>
                        <a:spcAft>
                          <a:spcPts val="0"/>
                        </a:spcAft>
                      </a:pPr>
                      <a:r>
                        <a:rPr lang="es-MX" sz="1400" b="0" dirty="0">
                          <a:latin typeface="Calibri "/>
                        </a:rPr>
                        <a:t>• VISA: apoyo en la tramitación de las visas J para el becario. Revise la información acerca de este tipo de visa en la siguiente liga: VISA</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85109">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kern="1200" dirty="0">
                          <a:effectLst/>
                          <a:latin typeface="Arial Nova"/>
                          <a:cs typeface="Arial"/>
                        </a:rPr>
                        <a:t>Hasta el </a:t>
                      </a:r>
                      <a:r>
                        <a:rPr lang="es-MX" sz="1400" b="0" i="0" u="none" strike="noStrike" kern="1200" noProof="0" dirty="0">
                          <a:solidFill>
                            <a:srgbClr val="444444"/>
                          </a:solidFill>
                          <a:effectLst/>
                          <a:latin typeface="Arial Nova"/>
                          <a:cs typeface="Arial"/>
                        </a:rPr>
                        <a:t>20/06/2024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206242">
                <a:tc>
                  <a:txBody>
                    <a:bodyPr/>
                    <a:lstStyle/>
                    <a:p>
                      <a:pPr marL="0" algn="l" rtl="0" eaLnBrk="1" latinLnBrk="0" hangingPunct="1">
                        <a:spcBef>
                          <a:spcPts val="0"/>
                        </a:spcBef>
                        <a:spcAft>
                          <a:spcPts val="0"/>
                        </a:spcAft>
                      </a:pPr>
                      <a:r>
                        <a:rPr lang="es-MX" sz="1200" kern="1200" dirty="0">
                          <a:effectLst/>
                          <a:latin typeface="Arial Nova"/>
                          <a:cs typeface="Arial"/>
                        </a:rPr>
                        <a:t>Liga: </a:t>
                      </a:r>
                      <a:r>
                        <a:rPr lang="es-MX" sz="1200" kern="1200" dirty="0">
                          <a:effectLst/>
                          <a:latin typeface="Arial Nova"/>
                          <a:cs typeface="Arial"/>
                          <a:hlinkClick r:id="rId3"/>
                        </a:rPr>
                        <a:t>https://www.comexus.org.mx/asistente_profesor_lengua_extranjera.php</a:t>
                      </a:r>
                      <a:endParaRPr lang="es-MX" sz="1200" b="0" i="0" u="none" strike="noStrike" kern="1200" noProof="0" dirty="0">
                        <a:solidFill>
                          <a:srgbClr val="444444"/>
                        </a:solidFill>
                        <a:effectLst/>
                        <a:latin typeface="Arial Nova" panose="020B0504020202020204" pitchFamily="34" charset="0"/>
                      </a:endParaRPr>
                    </a:p>
                  </a:txBody>
                  <a:tcPr marL="0" marR="0" marT="0" marB="0" anchor="ctr"/>
                </a:tc>
                <a:tc>
                  <a:txBody>
                    <a:bodyPr/>
                    <a:lstStyle/>
                    <a:p>
                      <a:pPr algn="just"/>
                      <a:endParaRPr lang="es-MX" sz="1400" u="sng" kern="1200" dirty="0">
                        <a:solidFill>
                          <a:schemeClr val="dk1"/>
                        </a:solidFill>
                        <a:effectLst/>
                        <a:latin typeface="Arial Nova" panose="020B0504020202020204" pitchFamily="34" charset="0"/>
                        <a:cs typeface="Arial" panose="020B0604020202020204" pitchFamily="34" charset="0"/>
                      </a:endParaRPr>
                    </a:p>
                    <a:p>
                      <a:pPr algn="just"/>
                      <a:endParaRPr lang="es-MX" sz="1400" u="sng" kern="1200" dirty="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370219">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42342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7E6DD193-762D-C9A1-F7B5-B1A354661DE7}"/>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3A07685-7D25-B411-63A5-57621DD6DEA8}"/>
              </a:ext>
            </a:extLst>
          </p:cNvPr>
          <p:cNvGraphicFramePr>
            <a:graphicFrameLocks noGrp="1"/>
          </p:cNvGraphicFramePr>
          <p:nvPr>
            <p:extLst>
              <p:ext uri="{D42A27DB-BD31-4B8C-83A1-F6EECF244321}">
                <p14:modId xmlns:p14="http://schemas.microsoft.com/office/powerpoint/2010/main" val="2639125248"/>
              </p:ext>
            </p:extLst>
          </p:nvPr>
        </p:nvGraphicFramePr>
        <p:xfrm>
          <a:off x="261739" y="995267"/>
          <a:ext cx="10193212" cy="5503212"/>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532958">
                <a:tc>
                  <a:txBody>
                    <a:bodyPr/>
                    <a:lstStyle/>
                    <a:p>
                      <a:pPr marL="0" algn="l" rtl="0" eaLnBrk="1" latinLnBrk="0" hangingPunct="1">
                        <a:spcBef>
                          <a:spcPts val="0"/>
                        </a:spcBef>
                        <a:spcAft>
                          <a:spcPts val="0"/>
                        </a:spcAft>
                      </a:pPr>
                      <a:r>
                        <a:rPr lang="es-MX" sz="1600" kern="1200" dirty="0">
                          <a:effectLst/>
                          <a:latin typeface="Arial Nova"/>
                          <a:cs typeface="Arial"/>
                        </a:rPr>
                        <a:t>Nombre:</a:t>
                      </a:r>
                      <a:r>
                        <a:rPr lang="es-MX" sz="1600" b="1" kern="1200" dirty="0">
                          <a:effectLst/>
                          <a:latin typeface="Arial Nova"/>
                          <a:cs typeface="Arial"/>
                        </a:rPr>
                        <a:t> Becas </a:t>
                      </a:r>
                      <a:r>
                        <a:rPr lang="es-MX" sz="1600" b="1" kern="1200" dirty="0" err="1">
                          <a:effectLst/>
                          <a:latin typeface="Arial Nova"/>
                          <a:cs typeface="Arial"/>
                        </a:rPr>
                        <a:t>Boustany</a:t>
                      </a:r>
                      <a:r>
                        <a:rPr lang="es-MX" sz="1600" b="1" kern="1200" dirty="0">
                          <a:effectLst/>
                          <a:latin typeface="Arial Nova"/>
                          <a:cs typeface="Arial"/>
                        </a:rPr>
                        <a:t> MBA </a:t>
                      </a:r>
                      <a:r>
                        <a:rPr lang="es-MX" sz="1600" b="1" kern="1200" dirty="0" err="1">
                          <a:effectLst/>
                          <a:latin typeface="Arial Nova"/>
                          <a:cs typeface="Arial"/>
                        </a:rPr>
                        <a:t>Scholarship</a:t>
                      </a:r>
                      <a:r>
                        <a:rPr lang="es-MX" sz="1600" b="1" kern="1200" dirty="0">
                          <a:effectLst/>
                          <a:latin typeface="Arial Nova"/>
                          <a:cs typeface="Arial"/>
                        </a:rPr>
                        <a:t> en la Universidad de Harvard, 2025</a:t>
                      </a:r>
                      <a:endParaRPr lang="es-MX" sz="1600" b="1" i="0" u="none" strike="noStrike" kern="1200" noProof="0" dirty="0">
                        <a:solidFill>
                          <a:srgbClr val="444444"/>
                        </a:solidFill>
                        <a:effectLst/>
                        <a:latin typeface="Arial Nova" panose="020B0504020202020204" pitchFamily="34" charset="0"/>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99088">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99088">
                <a:tc>
                  <a:txBody>
                    <a:bodyPr/>
                    <a:lstStyle/>
                    <a:p>
                      <a:pPr marL="0" algn="l" rtl="0" eaLnBrk="1" latinLnBrk="0" hangingPunct="1">
                        <a:spcBef>
                          <a:spcPts val="0"/>
                        </a:spcBef>
                        <a:spcAft>
                          <a:spcPts val="0"/>
                        </a:spcAft>
                      </a:pPr>
                      <a:r>
                        <a:rPr lang="es-MX" sz="1400" kern="1200" dirty="0">
                          <a:effectLst/>
                          <a:latin typeface="Arial Nova"/>
                          <a:cs typeface="Arial"/>
                        </a:rPr>
                        <a:t>Lugar: Estados Unidos</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485795">
                <a:tc>
                  <a:txBody>
                    <a:bodyPr/>
                    <a:lstStyle/>
                    <a:p>
                      <a:pPr marL="0" algn="l" rtl="0" eaLnBrk="1" latinLnBrk="0" hangingPunct="1">
                        <a:spcBef>
                          <a:spcPts val="0"/>
                        </a:spcBef>
                        <a:spcAft>
                          <a:spcPts val="0"/>
                        </a:spcAft>
                      </a:pPr>
                      <a:r>
                        <a:rPr lang="es-MX" sz="1400" dirty="0">
                          <a:effectLst/>
                          <a:latin typeface="Arial Nova"/>
                          <a:cs typeface="Arial"/>
                        </a:rPr>
                        <a:t>Población objetivo: Egresados de nivel superior</a:t>
                      </a: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787234">
                <a:tc>
                  <a:txBody>
                    <a:bodyPr/>
                    <a:lstStyle/>
                    <a:p>
                      <a:pPr marL="0" algn="l" rtl="0" eaLnBrk="1" latinLnBrk="0" hangingPunct="1">
                        <a:spcBef>
                          <a:spcPts val="0"/>
                        </a:spcBef>
                        <a:spcAft>
                          <a:spcPts val="0"/>
                        </a:spcAft>
                      </a:pPr>
                      <a:r>
                        <a:rPr lang="es-MX" sz="1400" b="0" kern="1200" dirty="0">
                          <a:effectLst/>
                          <a:latin typeface="Arial Nova" panose="020B0504020202020204" pitchFamily="34" charset="0"/>
                          <a:cs typeface="Arial"/>
                        </a:rPr>
                        <a:t>Los beneficios que ofrece la beca incluyen:</a:t>
                      </a:r>
                    </a:p>
                    <a:p>
                      <a:pPr marL="0" algn="l" rtl="0" eaLnBrk="1" latinLnBrk="0" hangingPunct="1">
                        <a:spcBef>
                          <a:spcPts val="0"/>
                        </a:spcBef>
                        <a:spcAft>
                          <a:spcPts val="0"/>
                        </a:spcAft>
                      </a:pPr>
                      <a:r>
                        <a:rPr lang="es-MX" sz="1400" b="0" kern="1200" dirty="0">
                          <a:effectLst/>
                          <a:latin typeface="Arial Nova" panose="020B0504020202020204" pitchFamily="34" charset="0"/>
                          <a:cs typeface="Arial"/>
                        </a:rPr>
                        <a:t>1. Cobertura del 75% de las tasas de matriculación para el programa MBA.</a:t>
                      </a:r>
                    </a:p>
                    <a:p>
                      <a:pPr marL="0" algn="l" rtl="0" eaLnBrk="1" latinLnBrk="0" hangingPunct="1">
                        <a:spcBef>
                          <a:spcPts val="0"/>
                        </a:spcBef>
                        <a:spcAft>
                          <a:spcPts val="0"/>
                        </a:spcAft>
                      </a:pPr>
                      <a:r>
                        <a:rPr lang="es-MX" sz="1400" b="0" kern="1200" dirty="0">
                          <a:effectLst/>
                          <a:latin typeface="Arial Nova" panose="020B0504020202020204" pitchFamily="34" charset="0"/>
                          <a:cs typeface="Arial"/>
                        </a:rPr>
                        <a:t>2. Gastos de viaje y alojamiento relacionados con la pasantía asociada a la beca.</a:t>
                      </a:r>
                    </a:p>
                    <a:p>
                      <a:pPr marL="0" algn="l" rtl="0" eaLnBrk="1" latinLnBrk="0" hangingPunct="1">
                        <a:spcBef>
                          <a:spcPts val="0"/>
                        </a:spcBef>
                        <a:spcAft>
                          <a:spcPts val="0"/>
                        </a:spcAft>
                      </a:pPr>
                      <a:endParaRPr lang="es-MX" sz="1400" b="0" kern="1200" dirty="0">
                        <a:effectLst/>
                        <a:latin typeface="Arial Nova" panose="020B0504020202020204" pitchFamily="34" charset="0"/>
                        <a:cs typeface="Arial"/>
                      </a:endParaRPr>
                    </a:p>
                    <a:p>
                      <a:pPr marL="0" algn="l" rtl="0" eaLnBrk="1" latinLnBrk="0" hangingPunct="1">
                        <a:spcBef>
                          <a:spcPts val="0"/>
                        </a:spcBef>
                        <a:spcAft>
                          <a:spcPts val="0"/>
                        </a:spcAft>
                      </a:pPr>
                      <a:r>
                        <a:rPr lang="es-MX" sz="1400" b="0" kern="1200" dirty="0">
                          <a:effectLst/>
                          <a:latin typeface="Arial Nova" panose="020B0504020202020204" pitchFamily="34" charset="0"/>
                          <a:cs typeface="Arial"/>
                        </a:rPr>
                        <a:t>Se concede una beca.</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99088">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31/05/2025</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597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effectLst/>
                          <a:latin typeface="Arial Nova"/>
                          <a:cs typeface="Arial"/>
                        </a:rPr>
                        <a:t>Liga: </a:t>
                      </a:r>
                      <a:r>
                        <a:rPr lang="es-MX" sz="1400" kern="1200" dirty="0">
                          <a:effectLst/>
                          <a:latin typeface="Arial Nova"/>
                          <a:cs typeface="Arial"/>
                          <a:hlinkClick r:id="rId4"/>
                        </a:rPr>
                        <a:t>https://becas-sin-fronteras.com/beca/beca-boustany-mba-scholarship-universidad-harvard-a1847/#contenido_4</a:t>
                      </a:r>
                      <a:endParaRPr lang="es-MX" sz="1400" b="0" i="0" u="none" strike="noStrike" kern="1200" noProof="0" dirty="0">
                        <a:effectLst/>
                        <a:latin typeface="+mn-lt"/>
                        <a:cs typeface="Arial" panose="020B0604020202020204" pitchFamily="34" charset="0"/>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459881">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202186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E57B1FCF-B248-8E86-1CA9-E16815427279}"/>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BBC9625-CEA3-DE85-53A7-821FCAF3A50A}"/>
              </a:ext>
            </a:extLst>
          </p:cNvPr>
          <p:cNvGraphicFramePr>
            <a:graphicFrameLocks noGrp="1"/>
          </p:cNvGraphicFramePr>
          <p:nvPr>
            <p:extLst>
              <p:ext uri="{D42A27DB-BD31-4B8C-83A1-F6EECF244321}">
                <p14:modId xmlns:p14="http://schemas.microsoft.com/office/powerpoint/2010/main" val="838753251"/>
              </p:ext>
            </p:extLst>
          </p:nvPr>
        </p:nvGraphicFramePr>
        <p:xfrm>
          <a:off x="229082" y="1147669"/>
          <a:ext cx="10193212" cy="5638800"/>
        </p:xfrm>
        <a:graphic>
          <a:graphicData uri="http://schemas.openxmlformats.org/drawingml/2006/table">
            <a:tbl>
              <a:tblPr firstRow="1" bandRow="1">
                <a:tableStyleId>{9D7B26C5-4107-4FEC-AEDC-1716B250A1EF}</a:tableStyleId>
              </a:tblPr>
              <a:tblGrid>
                <a:gridCol w="6263158">
                  <a:extLst>
                    <a:ext uri="{9D8B030D-6E8A-4147-A177-3AD203B41FA5}">
                      <a16:colId xmlns:a16="http://schemas.microsoft.com/office/drawing/2014/main" val="575692039"/>
                    </a:ext>
                  </a:extLst>
                </a:gridCol>
                <a:gridCol w="3930054">
                  <a:extLst>
                    <a:ext uri="{9D8B030D-6E8A-4147-A177-3AD203B41FA5}">
                      <a16:colId xmlns:a16="http://schemas.microsoft.com/office/drawing/2014/main" val="2049224961"/>
                    </a:ext>
                  </a:extLst>
                </a:gridCol>
              </a:tblGrid>
              <a:tr h="227372">
                <a:tc>
                  <a:txBody>
                    <a:bodyPr/>
                    <a:lstStyle/>
                    <a:p>
                      <a:r>
                        <a:rPr lang="es-MX" sz="1600" kern="1200" dirty="0">
                          <a:effectLst/>
                          <a:latin typeface="Arial Nova" panose="020B0504020202020204" pitchFamily="34" charset="0"/>
                          <a:cs typeface="Arial"/>
                        </a:rPr>
                        <a:t>Nombre:</a:t>
                      </a:r>
                      <a:r>
                        <a:rPr lang="es-MX" sz="1600" b="1" kern="1200" dirty="0">
                          <a:effectLst/>
                          <a:latin typeface="Arial Nova" panose="020B0504020202020204" pitchFamily="34" charset="0"/>
                          <a:cs typeface="Arial"/>
                        </a:rPr>
                        <a:t> </a:t>
                      </a:r>
                      <a:r>
                        <a:rPr lang="en-US" sz="1600" b="1" kern="1200" dirty="0" err="1">
                          <a:effectLst/>
                          <a:latin typeface="Arial Nova" panose="020B0504020202020204" pitchFamily="34" charset="0"/>
                          <a:cs typeface="Arial"/>
                        </a:rPr>
                        <a:t>Becas</a:t>
                      </a:r>
                      <a:r>
                        <a:rPr lang="en-US" sz="1600" b="1" kern="1200" dirty="0">
                          <a:effectLst/>
                          <a:latin typeface="Arial Nova" panose="020B0504020202020204" pitchFamily="34" charset="0"/>
                          <a:cs typeface="Arial"/>
                        </a:rPr>
                        <a:t> UMAP - Canada Scholarship Program, 2024-2025</a:t>
                      </a:r>
                      <a:endParaRPr lang="es-MX" sz="1600" b="1" i="0" u="none" strike="noStrike" kern="1200" noProof="0" dirty="0">
                        <a:solidFill>
                          <a:srgbClr val="444444"/>
                        </a:solidFill>
                        <a:effectLst/>
                        <a:latin typeface="Arial Nova" panose="020B0504020202020204" pitchFamily="34" charset="0"/>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75253">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75253">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b="0" i="0" u="none" strike="noStrike" kern="1200" noProof="0" dirty="0">
                          <a:solidFill>
                            <a:srgbClr val="444444"/>
                          </a:solidFill>
                          <a:effectLst/>
                          <a:latin typeface="Arial Nova"/>
                          <a:cs typeface="Arial"/>
                        </a:rPr>
                        <a:t>Canadá</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7525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cs typeface="Arial"/>
                        </a:rPr>
                        <a:t>Estudiantes de nivel superior</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854121">
                <a:tc>
                  <a:txBody>
                    <a:bodyPr/>
                    <a:lstStyle/>
                    <a:p>
                      <a:r>
                        <a:rPr lang="es-MX" sz="1200" b="0" kern="1200" dirty="0">
                          <a:effectLst/>
                          <a:latin typeface="Arial Nova" panose="020B0504020202020204" pitchFamily="34" charset="0"/>
                          <a:cs typeface="Arial"/>
                        </a:rPr>
                        <a:t>Los beneficios que ofrece la beca incluyen:</a:t>
                      </a:r>
                    </a:p>
                    <a:p>
                      <a:r>
                        <a:rPr lang="es-MX" sz="1200" b="0" kern="1200" dirty="0">
                          <a:effectLst/>
                          <a:latin typeface="Arial Nova" panose="020B0504020202020204" pitchFamily="34" charset="0"/>
                          <a:cs typeface="Arial"/>
                        </a:rPr>
                        <a:t>1. Cantidades de dinero otorgadas según el tipo y duración del programa:</a:t>
                      </a:r>
                    </a:p>
                    <a:p>
                      <a:r>
                        <a:rPr lang="es-MX" sz="1200" b="0" kern="1200" dirty="0">
                          <a:effectLst/>
                          <a:latin typeface="Arial Nova" panose="020B0504020202020204" pitchFamily="34" charset="0"/>
                          <a:cs typeface="Arial"/>
                        </a:rPr>
                        <a:t>- Un término académico: CAD $10,200</a:t>
                      </a:r>
                    </a:p>
                    <a:p>
                      <a:r>
                        <a:rPr lang="es-MX" sz="1200" b="0" kern="1200" dirty="0">
                          <a:effectLst/>
                          <a:latin typeface="Arial Nova" panose="020B0504020202020204" pitchFamily="34" charset="0"/>
                          <a:cs typeface="Arial"/>
                        </a:rPr>
                        <a:t>- Cinco a siete meses de estudio: CAD $12,700</a:t>
                      </a:r>
                    </a:p>
                    <a:p>
                      <a:r>
                        <a:rPr lang="es-MX" sz="1200" b="0" kern="1200" dirty="0">
                          <a:effectLst/>
                          <a:latin typeface="Arial Nova" panose="020B0504020202020204" pitchFamily="34" charset="0"/>
                          <a:cs typeface="Arial"/>
                        </a:rPr>
                        <a:t>- Ocho meses de estudio: CAD $14,700</a:t>
                      </a:r>
                    </a:p>
                    <a:p>
                      <a:r>
                        <a:rPr lang="es-MX" sz="1200" b="0" kern="1200" dirty="0">
                          <a:effectLst/>
                          <a:latin typeface="Arial Nova" panose="020B0504020202020204" pitchFamily="34" charset="0"/>
                          <a:cs typeface="Arial"/>
                        </a:rPr>
                        <a:t>- Programas a corto plazo (7 a 30 días): CAD $3,500</a:t>
                      </a:r>
                    </a:p>
                    <a:p>
                      <a:r>
                        <a:rPr lang="es-MX" sz="1200" b="0" kern="1200" dirty="0">
                          <a:effectLst/>
                          <a:latin typeface="Arial Nova" panose="020B0504020202020204" pitchFamily="34" charset="0"/>
                          <a:cs typeface="Arial"/>
                        </a:rPr>
                        <a:t>- Movilidad virtual (más de una semana hasta un semestre): hasta CAD $100 por mes, prorrateado según el tipo y duración del programa.</a:t>
                      </a:r>
                    </a:p>
                    <a:p>
                      <a:r>
                        <a:rPr lang="es-MX" sz="1200" b="0" kern="1200" dirty="0">
                          <a:effectLst/>
                          <a:latin typeface="Arial Nova" panose="020B0504020202020204" pitchFamily="34" charset="0"/>
                          <a:cs typeface="Arial"/>
                        </a:rPr>
                        <a:t>2. Cobertura de los siguientes gastos elegibles:</a:t>
                      </a:r>
                    </a:p>
                    <a:p>
                      <a:r>
                        <a:rPr lang="es-MX" sz="1200" b="0" kern="1200" dirty="0">
                          <a:effectLst/>
                          <a:latin typeface="Arial Nova" panose="020B0504020202020204" pitchFamily="34" charset="0"/>
                          <a:cs typeface="Arial"/>
                        </a:rPr>
                        <a:t>- Matrícula o costos del programa, incluyendo tarifas accesorias obligatorias.</a:t>
                      </a:r>
                    </a:p>
                    <a:p>
                      <a:r>
                        <a:rPr lang="es-MX" sz="1200" b="0" kern="1200" dirty="0">
                          <a:effectLst/>
                          <a:latin typeface="Arial Nova" panose="020B0504020202020204" pitchFamily="34" charset="0"/>
                          <a:cs typeface="Arial"/>
                        </a:rPr>
                        <a:t>- Costos de transporte hacia y desde el destino de estudio, solo para el becario, por la ruta más directa y económica.</a:t>
                      </a:r>
                    </a:p>
                    <a:p>
                      <a:r>
                        <a:rPr lang="es-MX" sz="1200" b="0" kern="1200" dirty="0">
                          <a:effectLst/>
                          <a:latin typeface="Arial Nova" panose="020B0504020202020204" pitchFamily="34" charset="0"/>
                          <a:cs typeface="Arial"/>
                        </a:rPr>
                        <a:t>- Costos de visa y/o permisos de estudio/trabajo.</a:t>
                      </a:r>
                    </a:p>
                    <a:p>
                      <a:r>
                        <a:rPr lang="es-MX" sz="1200" b="0" kern="1200" dirty="0">
                          <a:effectLst/>
                          <a:latin typeface="Arial Nova" panose="020B0504020202020204" pitchFamily="34" charset="0"/>
                          <a:cs typeface="Arial"/>
                        </a:rPr>
                        <a:t>- Seguro de salud en el destino de estudio.</a:t>
                      </a:r>
                    </a:p>
                    <a:p>
                      <a:r>
                        <a:rPr lang="es-MX" sz="1200" b="0" kern="1200" dirty="0">
                          <a:effectLst/>
                          <a:latin typeface="Arial Nova" panose="020B0504020202020204" pitchFamily="34" charset="0"/>
                          <a:cs typeface="Arial"/>
                        </a:rPr>
                        <a:t>- Gastos de manutención, como alojamiento, servicios públicos y alimentos en el destino de estudio.</a:t>
                      </a:r>
                    </a:p>
                    <a:p>
                      <a:r>
                        <a:rPr lang="es-MX" sz="1200" b="0" kern="1200" dirty="0">
                          <a:effectLst/>
                          <a:latin typeface="Arial Nova" panose="020B0504020202020204" pitchFamily="34" charset="0"/>
                          <a:cs typeface="Arial"/>
                        </a:rPr>
                        <a:t>- Costos de transporte terrestre, incluyendo transporte público, en el destino de estudio.</a:t>
                      </a:r>
                    </a:p>
                    <a:p>
                      <a:r>
                        <a:rPr lang="es-MX" sz="1200" b="0" kern="1200" dirty="0">
                          <a:effectLst/>
                          <a:latin typeface="Arial Nova" panose="020B0504020202020204" pitchFamily="34" charset="0"/>
                          <a:cs typeface="Arial"/>
                        </a:rPr>
                        <a:t>- Libros y suministros requeridos para el estudio o la investigación del becario, excluyendo computadoras y equipos.</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75253">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31/03/2025</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350506">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kern="1200" dirty="0">
                          <a:effectLst/>
                          <a:latin typeface="Arial Nova"/>
                          <a:cs typeface="Arial"/>
                          <a:hlinkClick r:id="rId4"/>
                        </a:rPr>
                        <a:t>https://becas-sin-fronteras.com/beca/becas-umap-canada-scholarship-program-a4411/#contenido_4</a:t>
                      </a:r>
                      <a:endParaRPr lang="es-MX" sz="1400" b="0" i="0" u="none" strike="noStrike" kern="1200" dirty="0">
                        <a:solidFill>
                          <a:schemeClr val="tx1"/>
                        </a:solidFill>
                        <a:effectLst/>
                        <a:latin typeface="Arial Nova" panose="020B0504020202020204" pitchFamily="34" charset="0"/>
                        <a:ea typeface="+mn-ea"/>
                        <a:cs typeface="+mn-cs"/>
                      </a:endParaRPr>
                    </a:p>
                  </a:txBody>
                  <a:tcPr marL="0" marR="0" marT="0" marB="0" anchor="ctr"/>
                </a:tc>
                <a:tc>
                  <a:txBody>
                    <a:bodyPr/>
                    <a:lstStyle/>
                    <a:p>
                      <a:pPr algn="just"/>
                      <a:endParaRPr lang="es-MX" sz="1400" u="sng" kern="1200" dirty="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525759">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316065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FD8F3A7-7CC7-69DC-DDE0-CC9DC7088128}"/>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D0BC066E-B2C2-E32B-DAC3-B9F912D8367A}"/>
              </a:ext>
            </a:extLst>
          </p:cNvPr>
          <p:cNvGraphicFramePr>
            <a:graphicFrameLocks noGrp="1"/>
          </p:cNvGraphicFramePr>
          <p:nvPr>
            <p:extLst>
              <p:ext uri="{D42A27DB-BD31-4B8C-83A1-F6EECF244321}">
                <p14:modId xmlns:p14="http://schemas.microsoft.com/office/powerpoint/2010/main" val="1825802583"/>
              </p:ext>
            </p:extLst>
          </p:nvPr>
        </p:nvGraphicFramePr>
        <p:xfrm>
          <a:off x="229082" y="1147665"/>
          <a:ext cx="10193212" cy="5395792"/>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886609">
                <a:tc>
                  <a:txBody>
                    <a:bodyPr/>
                    <a:lstStyle/>
                    <a:p>
                      <a:endParaRPr lang="es-MX" sz="1600" b="1" kern="1200" dirty="0">
                        <a:effectLst/>
                        <a:latin typeface="Arial Nova" panose="020B0504020202020204" pitchFamily="34" charset="0"/>
                        <a:cs typeface="Arial"/>
                      </a:endParaRPr>
                    </a:p>
                    <a:p>
                      <a:r>
                        <a:rPr lang="es-MX" sz="1600" b="1" kern="1200" dirty="0">
                          <a:effectLst/>
                          <a:latin typeface="Arial Nova" panose="020B0504020202020204" pitchFamily="34" charset="0"/>
                          <a:cs typeface="Arial"/>
                        </a:rPr>
                        <a:t>Nombre: Becas </a:t>
                      </a:r>
                      <a:r>
                        <a:rPr lang="es-MX" sz="1600" b="1" kern="1200" dirty="0" err="1">
                          <a:effectLst/>
                          <a:latin typeface="Arial Nova" panose="020B0504020202020204" pitchFamily="34" charset="0"/>
                          <a:cs typeface="Arial"/>
                        </a:rPr>
                        <a:t>Stamps</a:t>
                      </a:r>
                      <a:r>
                        <a:rPr lang="es-MX" sz="1600" b="1" kern="1200" dirty="0">
                          <a:effectLst/>
                          <a:latin typeface="Arial Nova" panose="020B0504020202020204" pitchFamily="34" charset="0"/>
                          <a:cs typeface="Arial"/>
                        </a:rPr>
                        <a:t> </a:t>
                      </a:r>
                      <a:r>
                        <a:rPr lang="es-MX" sz="1600" b="1" kern="1200" dirty="0" err="1">
                          <a:effectLst/>
                          <a:latin typeface="Arial Nova" panose="020B0504020202020204" pitchFamily="34" charset="0"/>
                          <a:cs typeface="Arial"/>
                        </a:rPr>
                        <a:t>Scholars</a:t>
                      </a:r>
                      <a:r>
                        <a:rPr lang="es-MX" sz="1600" b="1" kern="1200" dirty="0">
                          <a:effectLst/>
                          <a:latin typeface="Arial Nova" panose="020B0504020202020204" pitchFamily="34" charset="0"/>
                          <a:cs typeface="Arial"/>
                        </a:rPr>
                        <a:t>, 2024</a:t>
                      </a:r>
                      <a:endParaRPr lang="es-MX" sz="1600" b="1" i="0" u="none" strike="noStrike" kern="1200" noProof="0" dirty="0">
                        <a:solidFill>
                          <a:srgbClr val="444444"/>
                        </a:solidFill>
                        <a:effectLst/>
                        <a:latin typeface="Arial Nova"/>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93946">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387892">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b="0" i="0" u="none" strike="noStrike" kern="1200" noProof="0" dirty="0">
                          <a:solidFill>
                            <a:srgbClr val="444444"/>
                          </a:solidFill>
                          <a:effectLst/>
                          <a:latin typeface="Arial Nova"/>
                          <a:cs typeface="Arial"/>
                        </a:rPr>
                        <a:t>Estados Unidos</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327341">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cs typeface="Arial"/>
                        </a:rPr>
                        <a:t>Estudiantes y egresados de nivel superior </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133403">
                <a:tc>
                  <a:txBody>
                    <a:bodyPr/>
                    <a:lstStyle/>
                    <a:p>
                      <a:pPr marL="0" algn="l" rtl="0" eaLnBrk="1" latinLnBrk="0" hangingPunct="1">
                        <a:spcBef>
                          <a:spcPts val="0"/>
                        </a:spcBef>
                        <a:spcAft>
                          <a:spcPts val="0"/>
                        </a:spcAft>
                      </a:pPr>
                      <a:r>
                        <a:rPr lang="es-MX" sz="1400" b="0" dirty="0">
                          <a:effectLst/>
                          <a:latin typeface="Arial Nova" panose="020B0504020202020204" pitchFamily="34" charset="0"/>
                        </a:rPr>
                        <a:t>Los beneficios que ofrece la beca incluyen:</a:t>
                      </a:r>
                    </a:p>
                    <a:p>
                      <a:pPr marL="0" algn="l" rtl="0" eaLnBrk="1" latinLnBrk="0" hangingPunct="1">
                        <a:spcBef>
                          <a:spcPts val="0"/>
                        </a:spcBef>
                        <a:spcAft>
                          <a:spcPts val="0"/>
                        </a:spcAft>
                      </a:pPr>
                      <a:r>
                        <a:rPr lang="es-MX" sz="1400" b="0" dirty="0">
                          <a:effectLst/>
                          <a:latin typeface="Arial Nova" panose="020B0504020202020204" pitchFamily="34" charset="0"/>
                        </a:rPr>
                        <a:t>1. La cantidad de dinero otorgada anual varía entre $600 y $9000.</a:t>
                      </a:r>
                    </a:p>
                    <a:p>
                      <a:pPr marL="0" algn="l" rtl="0" eaLnBrk="1" latinLnBrk="0" hangingPunct="1">
                        <a:spcBef>
                          <a:spcPts val="0"/>
                        </a:spcBef>
                        <a:spcAft>
                          <a:spcPts val="0"/>
                        </a:spcAft>
                      </a:pPr>
                      <a:r>
                        <a:rPr lang="es-MX" sz="1400" b="0" dirty="0">
                          <a:effectLst/>
                          <a:latin typeface="Arial Nova" panose="020B0504020202020204" pitchFamily="34" charset="0"/>
                        </a:rPr>
                        <a:t>2. Los premios totales para cuatro años varían entre $2400 y $36000.</a:t>
                      </a:r>
                    </a:p>
                    <a:p>
                      <a:pPr marL="0" algn="l" rtl="0" eaLnBrk="1" latinLnBrk="0" hangingPunct="1">
                        <a:spcBef>
                          <a:spcPts val="0"/>
                        </a:spcBef>
                        <a:spcAft>
                          <a:spcPts val="0"/>
                        </a:spcAft>
                      </a:pPr>
                      <a:r>
                        <a:rPr lang="es-MX" sz="1400" b="0" dirty="0">
                          <a:effectLst/>
                          <a:latin typeface="Arial Nova" panose="020B0504020202020204" pitchFamily="34" charset="0"/>
                        </a:rPr>
                        <a:t>3. Fondos adicionales para actividades de enriquecimiento como estudio en el extranjero.</a:t>
                      </a:r>
                    </a:p>
                    <a:p>
                      <a:pPr marL="0" algn="l" rtl="0" eaLnBrk="1" latinLnBrk="0" hangingPunct="1">
                        <a:spcBef>
                          <a:spcPts val="0"/>
                        </a:spcBef>
                        <a:spcAft>
                          <a:spcPts val="0"/>
                        </a:spcAft>
                      </a:pPr>
                      <a:r>
                        <a:rPr lang="es-MX" sz="1400" b="0" dirty="0">
                          <a:effectLst/>
                          <a:latin typeface="Arial Nova" panose="020B0504020202020204" pitchFamily="34" charset="0"/>
                        </a:rPr>
                        <a:t>4. Participación en conferencias académicas.</a:t>
                      </a:r>
                    </a:p>
                    <a:p>
                      <a:pPr marL="0" algn="l" rtl="0" eaLnBrk="1" latinLnBrk="0" hangingPunct="1">
                        <a:spcBef>
                          <a:spcPts val="0"/>
                        </a:spcBef>
                        <a:spcAft>
                          <a:spcPts val="0"/>
                        </a:spcAft>
                      </a:pPr>
                      <a:r>
                        <a:rPr lang="es-MX" sz="1400" b="0" dirty="0">
                          <a:effectLst/>
                          <a:latin typeface="Arial Nova" panose="020B0504020202020204" pitchFamily="34" charset="0"/>
                        </a:rPr>
                        <a:t>5. Programas de entrenamiento en liderazgo.</a:t>
                      </a:r>
                    </a:p>
                    <a:p>
                      <a:pPr marL="0" algn="l" rtl="0" eaLnBrk="1" latinLnBrk="0" hangingPunct="1">
                        <a:spcBef>
                          <a:spcPts val="0"/>
                        </a:spcBef>
                        <a:spcAft>
                          <a:spcPts val="0"/>
                        </a:spcAft>
                      </a:pPr>
                      <a:r>
                        <a:rPr lang="es-MX" sz="1400" b="0" dirty="0">
                          <a:effectLst/>
                          <a:latin typeface="Arial Nova" panose="020B0504020202020204" pitchFamily="34" charset="0"/>
                        </a:rPr>
                        <a:t>6. Cobertura compartida de los costos de las becas entre el </a:t>
                      </a:r>
                      <a:r>
                        <a:rPr lang="es-MX" sz="1400" b="0" dirty="0" err="1">
                          <a:effectLst/>
                          <a:latin typeface="Arial Nova" panose="020B0504020202020204" pitchFamily="34" charset="0"/>
                        </a:rPr>
                        <a:t>Stamps</a:t>
                      </a:r>
                      <a:r>
                        <a:rPr lang="es-MX" sz="1400" b="0" dirty="0">
                          <a:effectLst/>
                          <a:latin typeface="Arial Nova" panose="020B0504020202020204" pitchFamily="34" charset="0"/>
                        </a:rPr>
                        <a:t> </a:t>
                      </a:r>
                      <a:r>
                        <a:rPr lang="es-MX" sz="1400" b="0" dirty="0" err="1">
                          <a:effectLst/>
                          <a:latin typeface="Arial Nova" panose="020B0504020202020204" pitchFamily="34" charset="0"/>
                        </a:rPr>
                        <a:t>Scholars</a:t>
                      </a:r>
                      <a:r>
                        <a:rPr lang="es-MX" sz="1400" b="0" dirty="0">
                          <a:effectLst/>
                          <a:latin typeface="Arial Nova" panose="020B0504020202020204" pitchFamily="34" charset="0"/>
                        </a:rPr>
                        <a:t> </a:t>
                      </a:r>
                      <a:r>
                        <a:rPr lang="es-MX" sz="1400" b="0" dirty="0" err="1">
                          <a:effectLst/>
                          <a:latin typeface="Arial Nova" panose="020B0504020202020204" pitchFamily="34" charset="0"/>
                        </a:rPr>
                        <a:t>Program</a:t>
                      </a:r>
                      <a:r>
                        <a:rPr lang="es-MX" sz="1400" b="0" dirty="0">
                          <a:effectLst/>
                          <a:latin typeface="Arial Nova" panose="020B0504020202020204" pitchFamily="34" charset="0"/>
                        </a:rPr>
                        <a:t> y las escuelas asociadas.</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93946">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15/01/2025</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491011">
                <a:tc>
                  <a:txBody>
                    <a:bodyPr/>
                    <a:lstStyle/>
                    <a:p>
                      <a:pPr marL="0" algn="l" rtl="0" eaLnBrk="1" latinLnBrk="0" hangingPunct="1">
                        <a:spcBef>
                          <a:spcPts val="0"/>
                        </a:spcBef>
                        <a:spcAft>
                          <a:spcPts val="0"/>
                        </a:spcAft>
                      </a:pPr>
                      <a:r>
                        <a:rPr lang="es-MX" sz="1400" kern="1200" dirty="0">
                          <a:effectLst/>
                          <a:latin typeface="Arial Nova" panose="020B0504020202020204" pitchFamily="34" charset="0"/>
                          <a:cs typeface="Arial"/>
                        </a:rPr>
                        <a:t>Liga</a:t>
                      </a:r>
                      <a:r>
                        <a:rPr lang="es-MX" sz="1400" dirty="0"/>
                        <a:t>: </a:t>
                      </a:r>
                      <a:r>
                        <a:rPr lang="es-MX" sz="1400" dirty="0">
                          <a:hlinkClick r:id="rId3"/>
                        </a:rPr>
                        <a:t>https://becas-sin-fronteras.com/beca/becas-stamps-scholars-a4410/</a:t>
                      </a:r>
                      <a:endParaRPr lang="es-MX" sz="1400" dirty="0">
                        <a:effectLst/>
                        <a:latin typeface="Arial Nova" panose="020B0504020202020204" pitchFamily="34" charset="0"/>
                        <a:cs typeface="Arial"/>
                      </a:endParaRPr>
                    </a:p>
                  </a:txBody>
                  <a:tcPr marL="0" marR="0" marT="0" marB="0" anchor="ctr"/>
                </a:tc>
                <a:tc>
                  <a:txBody>
                    <a:bodyPr/>
                    <a:lstStyle/>
                    <a:p>
                      <a:pPr algn="just"/>
                      <a:endParaRPr lang="es-MX" sz="1400" u="sng" kern="1200" dirty="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529259">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215613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08758E0C-4341-33CF-35B5-14DE80A7EC8B}"/>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F7DC2D5-64B0-F6FF-100B-17710F7A6545}"/>
              </a:ext>
            </a:extLst>
          </p:cNvPr>
          <p:cNvGraphicFramePr>
            <a:graphicFrameLocks noGrp="1"/>
          </p:cNvGraphicFramePr>
          <p:nvPr>
            <p:extLst>
              <p:ext uri="{D42A27DB-BD31-4B8C-83A1-F6EECF244321}">
                <p14:modId xmlns:p14="http://schemas.microsoft.com/office/powerpoint/2010/main" val="834317945"/>
              </p:ext>
            </p:extLst>
          </p:nvPr>
        </p:nvGraphicFramePr>
        <p:xfrm>
          <a:off x="229082" y="1055071"/>
          <a:ext cx="10193212" cy="5360987"/>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638751">
                <a:tc>
                  <a:txBody>
                    <a:bodyPr/>
                    <a:lstStyle/>
                    <a:p>
                      <a:endParaRPr lang="es-MX" sz="1600" kern="1200" dirty="0">
                        <a:effectLst/>
                        <a:latin typeface="Arial Nova"/>
                        <a:cs typeface="Arial"/>
                      </a:endParaRPr>
                    </a:p>
                    <a:p>
                      <a:r>
                        <a:rPr lang="es-MX" sz="1600" kern="1200" dirty="0">
                          <a:effectLst/>
                          <a:latin typeface="Arial Nova"/>
                          <a:cs typeface="Arial"/>
                        </a:rPr>
                        <a:t>Nombre:</a:t>
                      </a:r>
                      <a:r>
                        <a:rPr lang="es-MX" sz="1600" b="1" kern="1200" dirty="0">
                          <a:effectLst/>
                          <a:latin typeface="Arial Nova"/>
                          <a:cs typeface="Arial"/>
                        </a:rPr>
                        <a:t> Becas del Instituto Iberoamericano (IAI) de Berlín, 2025</a:t>
                      </a:r>
                      <a:endParaRPr lang="en-US" sz="1600" b="1" kern="1200" dirty="0">
                        <a:effectLst/>
                        <a:latin typeface="Arial Nova"/>
                        <a:cs typeface="Arial"/>
                      </a:endParaRPr>
                    </a:p>
                  </a:txBody>
                  <a:tcPr marL="0" marR="0" marT="0" marB="0" anchor="ctr"/>
                </a:tc>
                <a:tc>
                  <a:txBody>
                    <a:bodyPr/>
                    <a:lstStyle/>
                    <a:p>
                      <a:pPr algn="l"/>
                      <a:endParaRPr lang="es-MX" sz="1400" b="1" kern="120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86302">
                <a:tc>
                  <a:txBody>
                    <a:bodyPr/>
                    <a:lstStyle/>
                    <a:p>
                      <a:pPr marL="0" algn="l" rtl="0" eaLnBrk="1" latinLnBrk="0" hangingPunct="1">
                        <a:spcBef>
                          <a:spcPts val="0"/>
                        </a:spcBef>
                        <a:spcAft>
                          <a:spcPts val="0"/>
                        </a:spcAft>
                      </a:pPr>
                      <a:r>
                        <a:rPr lang="es-MX" sz="1400" kern="1200" dirty="0">
                          <a:effectLst/>
                          <a:latin typeface="Arial Nova"/>
                          <a:cs typeface="Arial"/>
                        </a:rPr>
                        <a:t>Tipo: </a:t>
                      </a:r>
                      <a:r>
                        <a:rPr lang="es-MX" sz="1400" b="0" i="0" u="none" strike="noStrike" kern="1200" noProof="0" dirty="0">
                          <a:solidFill>
                            <a:srgbClr val="444444"/>
                          </a:solidFill>
                          <a:effectLst/>
                          <a:latin typeface="Arial Nova"/>
                        </a:rPr>
                        <a:t>Presencial</a:t>
                      </a: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318733">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b="0" i="0" u="none" strike="noStrike" kern="1200" noProof="0" dirty="0">
                          <a:solidFill>
                            <a:srgbClr val="444444"/>
                          </a:solidFill>
                          <a:effectLst/>
                          <a:latin typeface="Arial Nova"/>
                          <a:cs typeface="Arial"/>
                        </a:rPr>
                        <a:t>Alemania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318733">
                <a:tc>
                  <a:txBody>
                    <a:bodyPr/>
                    <a:lstStyle/>
                    <a:p>
                      <a:pPr marL="0" algn="l" rtl="0" eaLnBrk="1" latinLnBrk="0" hangingPunct="1">
                        <a:spcBef>
                          <a:spcPts val="0"/>
                        </a:spcBef>
                        <a:spcAft>
                          <a:spcPts val="0"/>
                        </a:spcAft>
                      </a:pPr>
                      <a:r>
                        <a:rPr lang="es-MX" sz="1400" dirty="0">
                          <a:effectLst/>
                          <a:latin typeface="Arial Nova"/>
                          <a:cs typeface="Arial"/>
                        </a:rPr>
                        <a:t>Población objetivo: </a:t>
                      </a:r>
                      <a:r>
                        <a:rPr lang="es-MX" sz="1400" b="0" i="0" u="none" strike="noStrike" noProof="0" dirty="0">
                          <a:solidFill>
                            <a:srgbClr val="444444"/>
                          </a:solidFill>
                          <a:effectLst/>
                          <a:latin typeface="Arial Nova"/>
                          <a:cs typeface="Arial"/>
                        </a:rPr>
                        <a:t>Egresados de nivel superior interesados en realizar investigación</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dirty="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390494">
                <a:tc>
                  <a:txBody>
                    <a:bodyPr/>
                    <a:lstStyle/>
                    <a:p>
                      <a:pPr marL="0" algn="l" rtl="0" eaLnBrk="1" latinLnBrk="0" hangingPunct="1">
                        <a:spcBef>
                          <a:spcPts val="0"/>
                        </a:spcBef>
                        <a:spcAft>
                          <a:spcPts val="0"/>
                        </a:spcAft>
                      </a:pPr>
                      <a:r>
                        <a:rPr lang="es-MX" sz="1200" b="0" dirty="0">
                          <a:effectLst/>
                          <a:latin typeface="Arial Nova" panose="020B0504020202020204" pitchFamily="34" charset="0"/>
                        </a:rPr>
                        <a:t>Los beneficios que ofrece la beca incluyen:</a:t>
                      </a:r>
                    </a:p>
                    <a:p>
                      <a:pPr marL="0" algn="l" rtl="0" eaLnBrk="1" latinLnBrk="0" hangingPunct="1">
                        <a:spcBef>
                          <a:spcPts val="0"/>
                        </a:spcBef>
                        <a:spcAft>
                          <a:spcPts val="0"/>
                        </a:spcAft>
                      </a:pPr>
                      <a:r>
                        <a:rPr lang="es-MX" sz="1200" b="0" dirty="0">
                          <a:effectLst/>
                          <a:latin typeface="Arial Nova" panose="020B0504020202020204" pitchFamily="34" charset="0"/>
                        </a:rPr>
                        <a:t>1. El importe mensual de las becas es de 1.300 euros para doctorandos.</a:t>
                      </a:r>
                    </a:p>
                    <a:p>
                      <a:pPr marL="0" algn="l" rtl="0" eaLnBrk="1" latinLnBrk="0" hangingPunct="1">
                        <a:spcBef>
                          <a:spcPts val="0"/>
                        </a:spcBef>
                        <a:spcAft>
                          <a:spcPts val="0"/>
                        </a:spcAft>
                      </a:pPr>
                      <a:r>
                        <a:rPr lang="es-MX" sz="1200" b="0" dirty="0">
                          <a:effectLst/>
                          <a:latin typeface="Arial Nova" panose="020B0504020202020204" pitchFamily="34" charset="0"/>
                        </a:rPr>
                        <a:t>2. Para personas con título de doctorado o cualificación equivalente, el importe mensual es de 1.600 euros.</a:t>
                      </a:r>
                    </a:p>
                    <a:p>
                      <a:pPr marL="0" algn="l" rtl="0" eaLnBrk="1" latinLnBrk="0" hangingPunct="1">
                        <a:spcBef>
                          <a:spcPts val="0"/>
                        </a:spcBef>
                        <a:spcAft>
                          <a:spcPts val="0"/>
                        </a:spcAft>
                      </a:pPr>
                      <a:r>
                        <a:rPr lang="es-MX" sz="1200" b="0" dirty="0">
                          <a:effectLst/>
                          <a:latin typeface="Arial Nova" panose="020B0504020202020204" pitchFamily="34" charset="0"/>
                        </a:rPr>
                        <a:t>3. Para personas que no necesitan una beca completa debido a sus otros ingresos, el importe mensual es de 800 euros.</a:t>
                      </a:r>
                    </a:p>
                    <a:p>
                      <a:pPr marL="0" algn="l" rtl="0" eaLnBrk="1" latinLnBrk="0" hangingPunct="1">
                        <a:spcBef>
                          <a:spcPts val="0"/>
                        </a:spcBef>
                        <a:spcAft>
                          <a:spcPts val="0"/>
                        </a:spcAft>
                      </a:pPr>
                      <a:r>
                        <a:rPr lang="es-MX" sz="1200" b="0" dirty="0">
                          <a:effectLst/>
                          <a:latin typeface="Arial Nova" panose="020B0504020202020204" pitchFamily="34" charset="0"/>
                        </a:rPr>
                        <a:t>4. Se otorga una ayuda para gastos de viaje, con un máximo de 1.000 euros.</a:t>
                      </a:r>
                    </a:p>
                    <a:p>
                      <a:pPr marL="0" algn="l" rtl="0" eaLnBrk="1" latinLnBrk="0" hangingPunct="1">
                        <a:spcBef>
                          <a:spcPts val="0"/>
                        </a:spcBef>
                        <a:spcAft>
                          <a:spcPts val="0"/>
                        </a:spcAft>
                      </a:pPr>
                      <a:endParaRPr lang="es-MX" sz="1200" b="0" dirty="0">
                        <a:effectLst/>
                        <a:latin typeface="Arial Nova" panose="020B0504020202020204" pitchFamily="34" charset="0"/>
                      </a:endParaRPr>
                    </a:p>
                    <a:p>
                      <a:pPr marL="0" algn="l" rtl="0" eaLnBrk="1" latinLnBrk="0" hangingPunct="1">
                        <a:spcBef>
                          <a:spcPts val="0"/>
                        </a:spcBef>
                        <a:spcAft>
                          <a:spcPts val="0"/>
                        </a:spcAft>
                      </a:pPr>
                      <a:r>
                        <a:rPr lang="es-MX" sz="1200" b="0" dirty="0">
                          <a:effectLst/>
                          <a:latin typeface="Arial Nova" panose="020B0504020202020204" pitchFamily="34" charset="0"/>
                        </a:rPr>
                        <a:t>Se conceden entre diez y doce becas.</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86302">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23/08/2024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558907">
                <a:tc>
                  <a:txBody>
                    <a:bodyPr/>
                    <a:lstStyle/>
                    <a:p>
                      <a:pPr marL="0" algn="l" rtl="0" eaLnBrk="1" latinLnBrk="0" hangingPunct="1">
                        <a:spcBef>
                          <a:spcPts val="0"/>
                        </a:spcBef>
                        <a:spcAft>
                          <a:spcPts val="0"/>
                        </a:spcAft>
                      </a:pPr>
                      <a:r>
                        <a:rPr lang="es-MX" sz="1400" kern="1200" dirty="0">
                          <a:effectLst/>
                          <a:latin typeface="Arial Nova"/>
                          <a:cs typeface="Arial"/>
                        </a:rPr>
                        <a:t>Liga: </a:t>
                      </a:r>
                      <a:r>
                        <a:rPr lang="es-MX" sz="1400" kern="1200" dirty="0">
                          <a:effectLst/>
                          <a:latin typeface="Arial Nova"/>
                          <a:cs typeface="Arial"/>
                          <a:hlinkClick r:id="rId4"/>
                        </a:rPr>
                        <a:t>https://becas-sin-fronteras.com/beca/becas-para-estadias-cortas-de-investigacion-del-instituto-iberoamericano-iai-de-berlin-a1766/</a:t>
                      </a:r>
                      <a:endParaRPr lang="es-MX" sz="1400" b="1" i="0" u="none" strike="noStrike" kern="1200" dirty="0">
                        <a:solidFill>
                          <a:schemeClr val="tx1"/>
                        </a:solidFill>
                        <a:effectLst/>
                        <a:latin typeface="Arial Nova" panose="020B0504020202020204" pitchFamily="34" charset="0"/>
                        <a:ea typeface="+mn-ea"/>
                        <a:cs typeface="+mn-cs"/>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372604">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148303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96BAB444-21D6-4033-EC19-672CA16DD1B0}"/>
            </a:ext>
          </a:extLst>
        </p:cNvPr>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793600E-F248-0AC4-5CFA-DAFB1352CE0F}"/>
              </a:ext>
            </a:extLst>
          </p:cNvPr>
          <p:cNvGraphicFramePr>
            <a:graphicFrameLocks noGrp="1"/>
          </p:cNvGraphicFramePr>
          <p:nvPr>
            <p:extLst>
              <p:ext uri="{D42A27DB-BD31-4B8C-83A1-F6EECF244321}">
                <p14:modId xmlns:p14="http://schemas.microsoft.com/office/powerpoint/2010/main" val="3642385080"/>
              </p:ext>
            </p:extLst>
          </p:nvPr>
        </p:nvGraphicFramePr>
        <p:xfrm>
          <a:off x="229082" y="1147667"/>
          <a:ext cx="10193212" cy="5217753"/>
        </p:xfrm>
        <a:graphic>
          <a:graphicData uri="http://schemas.openxmlformats.org/drawingml/2006/table">
            <a:tbl>
              <a:tblPr firstRow="1" bandRow="1">
                <a:tableStyleId>{9D7B26C5-4107-4FEC-AEDC-1716B250A1EF}</a:tableStyleId>
              </a:tblPr>
              <a:tblGrid>
                <a:gridCol w="5042715">
                  <a:extLst>
                    <a:ext uri="{9D8B030D-6E8A-4147-A177-3AD203B41FA5}">
                      <a16:colId xmlns:a16="http://schemas.microsoft.com/office/drawing/2014/main" val="575692039"/>
                    </a:ext>
                  </a:extLst>
                </a:gridCol>
                <a:gridCol w="5150497">
                  <a:extLst>
                    <a:ext uri="{9D8B030D-6E8A-4147-A177-3AD203B41FA5}">
                      <a16:colId xmlns:a16="http://schemas.microsoft.com/office/drawing/2014/main" val="2049224961"/>
                    </a:ext>
                  </a:extLst>
                </a:gridCol>
              </a:tblGrid>
              <a:tr h="565778">
                <a:tc>
                  <a:txBody>
                    <a:bodyPr/>
                    <a:lstStyle/>
                    <a:p>
                      <a:r>
                        <a:rPr lang="es-MX" sz="1600" b="1" kern="1200" dirty="0">
                          <a:effectLst/>
                          <a:latin typeface="Calibri "/>
                          <a:cs typeface="Arial"/>
                        </a:rPr>
                        <a:t>Nombre: Becas del Gobierno de la República Eslovaca, 2024-2025 (2)</a:t>
                      </a:r>
                      <a:endParaRPr lang="es-MX" sz="1600" b="1" i="0" kern="1200" dirty="0">
                        <a:solidFill>
                          <a:schemeClr val="tx1"/>
                        </a:solidFill>
                        <a:effectLst/>
                        <a:latin typeface="Calibri "/>
                        <a:ea typeface="+mn-ea"/>
                        <a:cs typeface="Arial" panose="020B0604020202020204" pitchFamily="34" charset="0"/>
                      </a:endParaRPr>
                    </a:p>
                  </a:txBody>
                  <a:tcPr marL="0" marR="0" marT="0" marB="0" anchor="ctr"/>
                </a:tc>
                <a:tc>
                  <a:txBody>
                    <a:bodyPr/>
                    <a:lstStyle/>
                    <a:p>
                      <a:pPr algn="l"/>
                      <a:endParaRPr lang="es-MX" sz="1400" b="1" kern="1200" dirty="0">
                        <a:solidFill>
                          <a:schemeClr val="tx1"/>
                        </a:solidFill>
                        <a:effectLst/>
                        <a:latin typeface="Arial Nova" panose="020B0504020202020204" pitchFamily="34" charset="0"/>
                        <a:ea typeface="+mn-ea"/>
                        <a:cs typeface="Arial" panose="020B0604020202020204" pitchFamily="34" charset="0"/>
                      </a:endParaRPr>
                    </a:p>
                  </a:txBody>
                  <a:tcPr marL="0" marR="0" marT="0" marB="0" anchor="ctr"/>
                </a:tc>
                <a:extLst>
                  <a:ext uri="{0D108BD9-81ED-4DB2-BD59-A6C34878D82A}">
                    <a16:rowId xmlns:a16="http://schemas.microsoft.com/office/drawing/2014/main" val="3868415718"/>
                  </a:ext>
                </a:extLst>
              </a:tr>
              <a:tr h="187280">
                <a:tc>
                  <a:txBody>
                    <a:bodyPr/>
                    <a:lstStyle/>
                    <a:p>
                      <a:pPr marL="0" algn="l" rtl="0" eaLnBrk="1" latinLnBrk="0" hangingPunct="1">
                        <a:spcBef>
                          <a:spcPts val="0"/>
                        </a:spcBef>
                        <a:spcAft>
                          <a:spcPts val="0"/>
                        </a:spcAft>
                      </a:pPr>
                      <a:r>
                        <a:rPr lang="es-MX" sz="1400" kern="1200" dirty="0">
                          <a:effectLst/>
                          <a:latin typeface="Arial Nova"/>
                          <a:cs typeface="Arial"/>
                        </a:rPr>
                        <a:t>Tipo: Presencial</a:t>
                      </a:r>
                      <a:endParaRPr lang="es-MX" sz="1400" b="0" i="0" u="none" strike="noStrike" kern="1200" noProof="0" dirty="0">
                        <a:solidFill>
                          <a:srgbClr val="444444"/>
                        </a:solidFill>
                        <a:effectLst/>
                        <a:latin typeface="Arial Nova"/>
                      </a:endParaRPr>
                    </a:p>
                  </a:txBody>
                  <a:tcPr marL="0" marR="0" marT="0" marB="0" anchor="ctr"/>
                </a:tc>
                <a:tc>
                  <a:txBody>
                    <a:bodyPr/>
                    <a:lstStyle/>
                    <a:p>
                      <a:pPr marL="0" algn="just" rtl="0" eaLnBrk="1" latinLnBrk="0" hangingPunct="1">
                        <a:spcBef>
                          <a:spcPts val="0"/>
                        </a:spcBef>
                        <a:spcAft>
                          <a:spcPts val="0"/>
                        </a:spcAft>
                      </a:pPr>
                      <a:endParaRPr lang="es-MX" sz="1400" kern="1200" err="1">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2172092"/>
                  </a:ext>
                </a:extLst>
              </a:tr>
              <a:tr h="187280">
                <a:tc>
                  <a:txBody>
                    <a:bodyPr/>
                    <a:lstStyle/>
                    <a:p>
                      <a:pPr marL="0" algn="l" rtl="0" eaLnBrk="1" latinLnBrk="0" hangingPunct="1">
                        <a:spcBef>
                          <a:spcPts val="0"/>
                        </a:spcBef>
                        <a:spcAft>
                          <a:spcPts val="0"/>
                        </a:spcAft>
                      </a:pPr>
                      <a:r>
                        <a:rPr lang="es-MX" sz="1400" kern="1200" dirty="0">
                          <a:effectLst/>
                          <a:latin typeface="Arial Nova"/>
                          <a:cs typeface="Arial"/>
                        </a:rPr>
                        <a:t>Lugar: </a:t>
                      </a:r>
                      <a:r>
                        <a:rPr lang="es-MX" sz="1400" b="0" i="0" u="none" strike="noStrike" kern="1200" noProof="0" dirty="0">
                          <a:solidFill>
                            <a:srgbClr val="444444"/>
                          </a:solidFill>
                          <a:effectLst/>
                          <a:latin typeface="Arial Nova"/>
                          <a:cs typeface="Arial"/>
                        </a:rPr>
                        <a:t>Eslovaquia</a:t>
                      </a:r>
                      <a:endParaRPr lang="es-MX" sz="1400" dirty="0">
                        <a:effectLst/>
                        <a:latin typeface="Arial Nova"/>
                        <a:cs typeface="Arial"/>
                      </a:endParaRP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303988491"/>
                  </a:ext>
                </a:extLst>
              </a:tr>
              <a:tr h="187280">
                <a:tc>
                  <a:txBody>
                    <a:bodyPr/>
                    <a:lstStyle/>
                    <a:p>
                      <a:pPr marL="0" algn="l" rtl="0" eaLnBrk="1" latinLnBrk="0" hangingPunct="1">
                        <a:spcBef>
                          <a:spcPts val="0"/>
                        </a:spcBef>
                        <a:spcAft>
                          <a:spcPts val="0"/>
                        </a:spcAft>
                      </a:pPr>
                      <a:r>
                        <a:rPr lang="es-MX" sz="1400" dirty="0">
                          <a:effectLst/>
                          <a:latin typeface="Arial" panose="020B0604020202020204" pitchFamily="34" charset="0"/>
                          <a:cs typeface="Arial" panose="020B0604020202020204" pitchFamily="34" charset="0"/>
                        </a:rPr>
                        <a:t>Población objetivo: Egresados de nivel superior</a:t>
                      </a:r>
                    </a:p>
                  </a:txBody>
                  <a:tcPr marL="0" marR="0" marT="0" marB="0" anchor="ctr"/>
                </a:tc>
                <a:tc>
                  <a:txBody>
                    <a:bodyPr/>
                    <a:lstStyle/>
                    <a:p>
                      <a:pPr marL="0" algn="just" rtl="0" eaLnBrk="1" latinLnBrk="0" hangingPunct="1">
                        <a:spcBef>
                          <a:spcPts val="0"/>
                        </a:spcBef>
                        <a:spcAft>
                          <a:spcPts val="0"/>
                        </a:spcAft>
                      </a:pPr>
                      <a:endParaRPr lang="en-US" sz="1400" kern="120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571604160"/>
                  </a:ext>
                </a:extLst>
              </a:tr>
              <a:tr h="2916217">
                <a:tc>
                  <a:txBody>
                    <a:bodyPr/>
                    <a:lstStyle/>
                    <a:p>
                      <a:pPr marL="0" algn="l" rtl="0" eaLnBrk="1" latinLnBrk="0" hangingPunct="1">
                        <a:spcBef>
                          <a:spcPts val="0"/>
                        </a:spcBef>
                        <a:spcAft>
                          <a:spcPts val="0"/>
                        </a:spcAft>
                      </a:pPr>
                      <a:r>
                        <a:rPr lang="es-MX" sz="1200" b="0" dirty="0">
                          <a:effectLst/>
                          <a:latin typeface="Arial" panose="020B0604020202020204" pitchFamily="34" charset="0"/>
                          <a:cs typeface="Arial" panose="020B0604020202020204" pitchFamily="34" charset="0"/>
                        </a:rPr>
                        <a:t>Los beneficios que ofrece la beca incluyen:</a:t>
                      </a:r>
                    </a:p>
                    <a:p>
                      <a:pPr marL="0" algn="l" rtl="0" eaLnBrk="1" latinLnBrk="0" hangingPunct="1">
                        <a:spcBef>
                          <a:spcPts val="0"/>
                        </a:spcBef>
                        <a:spcAft>
                          <a:spcPts val="0"/>
                        </a:spcAft>
                      </a:pPr>
                      <a:r>
                        <a:rPr lang="es-MX" sz="1200" b="0" dirty="0">
                          <a:effectLst/>
                          <a:latin typeface="Arial" panose="020B0604020202020204" pitchFamily="34" charset="0"/>
                          <a:cs typeface="Arial" panose="020B0604020202020204" pitchFamily="34" charset="0"/>
                        </a:rPr>
                        <a:t>1. Apoyo económico para la cobertura de costos de vida para estudiantes, doctorandos, docentes universitarios, investigadores y artistas durante su estancia en Eslovaquia. Este monto irá de EUR 620 a EUR 1470, dependiendo del nivel.</a:t>
                      </a:r>
                    </a:p>
                    <a:p>
                      <a:pPr marL="0" algn="l" rtl="0" eaLnBrk="1" latinLnBrk="0" hangingPunct="1">
                        <a:spcBef>
                          <a:spcPts val="0"/>
                        </a:spcBef>
                        <a:spcAft>
                          <a:spcPts val="0"/>
                        </a:spcAft>
                      </a:pPr>
                      <a:r>
                        <a:rPr lang="es-MX" sz="1200" b="0" dirty="0">
                          <a:effectLst/>
                          <a:latin typeface="Arial" panose="020B0604020202020204" pitchFamily="34" charset="0"/>
                          <a:cs typeface="Arial" panose="020B0604020202020204" pitchFamily="34" charset="0"/>
                        </a:rPr>
                        <a:t>2. Asistencia para alojamiento y formalidades relacionadas con la estancia en Eslovaquia.</a:t>
                      </a:r>
                    </a:p>
                    <a:p>
                      <a:pPr marL="0" algn="l" rtl="0" eaLnBrk="1" latinLnBrk="0" hangingPunct="1">
                        <a:spcBef>
                          <a:spcPts val="0"/>
                        </a:spcBef>
                        <a:spcAft>
                          <a:spcPts val="0"/>
                        </a:spcAft>
                      </a:pPr>
                      <a:r>
                        <a:rPr lang="es-MX" sz="1200" b="0" dirty="0">
                          <a:effectLst/>
                          <a:latin typeface="Arial" panose="020B0604020202020204" pitchFamily="34" charset="0"/>
                          <a:cs typeface="Arial" panose="020B0604020202020204" pitchFamily="34" charset="0"/>
                        </a:rPr>
                        <a:t>3. Reembolso de costos relacionados con exámenes médicos hasta 250 €.</a:t>
                      </a:r>
                    </a:p>
                    <a:p>
                      <a:pPr marL="0" algn="l" rtl="0" eaLnBrk="1" latinLnBrk="0" hangingPunct="1">
                        <a:spcBef>
                          <a:spcPts val="0"/>
                        </a:spcBef>
                        <a:spcAft>
                          <a:spcPts val="0"/>
                        </a:spcAft>
                      </a:pPr>
                      <a:r>
                        <a:rPr lang="es-MX" sz="1200" b="0" dirty="0">
                          <a:effectLst/>
                          <a:latin typeface="Arial" panose="020B0604020202020204" pitchFamily="34" charset="0"/>
                          <a:cs typeface="Arial" panose="020B0604020202020204" pitchFamily="34" charset="0"/>
                        </a:rPr>
                        <a:t>4. Una ayuda de viaje de tipo único que varía según la distancia del lugar de residencia del solicitante al lugar de la estancia en Eslovaquia, con un máximo de 1.500 €.</a:t>
                      </a:r>
                    </a:p>
                  </a:txBody>
                  <a:tcPr marL="0" marR="0" marT="0" marB="0" anchor="ctr"/>
                </a:tc>
                <a:tc>
                  <a:txBody>
                    <a:bodyPr/>
                    <a:lstStyle/>
                    <a:p>
                      <a:pPr lvl="0" algn="just">
                        <a:lnSpc>
                          <a:spcPct val="100000"/>
                        </a:lnSpc>
                        <a:spcBef>
                          <a:spcPts val="0"/>
                        </a:spcBef>
                        <a:spcAft>
                          <a:spcPts val="0"/>
                        </a:spcAft>
                        <a:buNone/>
                      </a:pPr>
                      <a:endParaRPr lang="es-MX" sz="1400" b="0" i="0" u="none" strike="noStrike" kern="1200"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77372466"/>
                  </a:ext>
                </a:extLst>
              </a:tr>
              <a:tr h="187280">
                <a:tc>
                  <a:txBody>
                    <a:bodyPr/>
                    <a:lstStyle/>
                    <a:p>
                      <a:pPr marL="0" algn="l" rtl="0" eaLnBrk="1" latinLnBrk="0" hangingPunct="1">
                        <a:spcBef>
                          <a:spcPts val="0"/>
                        </a:spcBef>
                        <a:spcAft>
                          <a:spcPts val="0"/>
                        </a:spcAft>
                      </a:pPr>
                      <a:r>
                        <a:rPr lang="es-MX" sz="1400" kern="1200" dirty="0">
                          <a:effectLst/>
                          <a:latin typeface="Arial Nova"/>
                          <a:cs typeface="Arial"/>
                        </a:rPr>
                        <a:t>Periodo de registro: </a:t>
                      </a:r>
                      <a:r>
                        <a:rPr lang="es-MX" sz="1400" b="0" i="0" u="none" strike="noStrike" kern="1200" noProof="0" dirty="0">
                          <a:solidFill>
                            <a:srgbClr val="444444"/>
                          </a:solidFill>
                          <a:effectLst/>
                          <a:latin typeface="Arial Nova"/>
                        </a:rPr>
                        <a:t>Hasta el 31/10/2024</a:t>
                      </a:r>
                      <a:endParaRPr lang="es-MX" sz="1400" dirty="0">
                        <a:effectLst/>
                        <a:latin typeface="Arial Nova"/>
                        <a:cs typeface="Arial"/>
                      </a:endParaRPr>
                    </a:p>
                  </a:txBody>
                  <a:tcPr marL="0" marR="0" marT="0" marB="0" anchor="ctr"/>
                </a:tc>
                <a:tc>
                  <a:txBody>
                    <a:bodyPr/>
                    <a:lstStyle/>
                    <a:p>
                      <a:pPr marL="0" lvl="0" algn="just">
                        <a:spcBef>
                          <a:spcPts val="0"/>
                        </a:spcBef>
                        <a:spcAft>
                          <a:spcPts val="0"/>
                        </a:spcAft>
                        <a:buNone/>
                      </a:pPr>
                      <a:endParaRPr lang="es-MX" sz="1400" b="0" i="0" u="none" strike="noStrike" noProof="0">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651046370"/>
                  </a:ext>
                </a:extLst>
              </a:tr>
              <a:tr h="394119">
                <a:tc>
                  <a:txBody>
                    <a:bodyPr/>
                    <a:lstStyle/>
                    <a:p>
                      <a:pPr marL="0" algn="l" rtl="0" eaLnBrk="1" latinLnBrk="0" hangingPunct="1">
                        <a:spcBef>
                          <a:spcPts val="0"/>
                        </a:spcBef>
                        <a:spcAft>
                          <a:spcPts val="0"/>
                        </a:spcAft>
                      </a:pPr>
                      <a:r>
                        <a:rPr lang="es-MX" sz="1200" kern="1200" dirty="0">
                          <a:effectLst/>
                          <a:latin typeface="Arial Nova"/>
                          <a:cs typeface="Arial"/>
                        </a:rPr>
                        <a:t>Liga</a:t>
                      </a:r>
                      <a:r>
                        <a:rPr lang="es-MX" sz="1200" kern="1200" dirty="0">
                          <a:effectLst/>
                          <a:latin typeface="Arial Nova" panose="020B0504020202020204" pitchFamily="34" charset="0"/>
                          <a:cs typeface="Arial"/>
                        </a:rPr>
                        <a:t>: </a:t>
                      </a:r>
                      <a:r>
                        <a:rPr lang="es-MX" sz="1200" kern="1200" dirty="0">
                          <a:effectLst/>
                          <a:latin typeface="Arial Nova" panose="020B0504020202020204" pitchFamily="34" charset="0"/>
                          <a:cs typeface="Arial"/>
                          <a:hlinkClick r:id="rId3"/>
                        </a:rPr>
                        <a:t>https://becas-sin-fronteras.com/beca/becas-del-gobierno-de-la-republica-eslovaca-ii-a3293/</a:t>
                      </a:r>
                      <a:endParaRPr lang="es-MX" sz="1600" b="0" i="0" kern="1200" dirty="0">
                        <a:solidFill>
                          <a:schemeClr val="tx1"/>
                        </a:solidFill>
                        <a:effectLst/>
                        <a:latin typeface="+mn-lt"/>
                        <a:ea typeface="+mn-ea"/>
                        <a:cs typeface="+mn-cs"/>
                      </a:endParaRPr>
                    </a:p>
                  </a:txBody>
                  <a:tcPr marL="0" marR="0" marT="0" marB="0" anchor="ctr"/>
                </a:tc>
                <a:tc>
                  <a:txBody>
                    <a:bodyPr/>
                    <a:lstStyle/>
                    <a:p>
                      <a:pPr algn="just"/>
                      <a:endParaRPr lang="es-MX" sz="1400" u="sng" kern="1200">
                        <a:solidFill>
                          <a:schemeClr val="dk1"/>
                        </a:solidFill>
                        <a:effectLst/>
                        <a:latin typeface="Arial Nova" panose="020B05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72723205"/>
                  </a:ext>
                </a:extLst>
              </a:tr>
              <a:tr h="488199">
                <a:tc>
                  <a:txBody>
                    <a:bodyPr/>
                    <a:lstStyle/>
                    <a:p>
                      <a:pPr marL="0" algn="l" rtl="0" eaLnBrk="1" latinLnBrk="0" hangingPunct="1">
                        <a:spcBef>
                          <a:spcPts val="0"/>
                        </a:spcBef>
                        <a:spcAft>
                          <a:spcPts val="0"/>
                        </a:spcAft>
                      </a:pPr>
                      <a:r>
                        <a:rPr lang="es-MX" sz="1400" kern="1200" dirty="0">
                          <a:effectLst/>
                          <a:latin typeface="Arial Nova"/>
                          <a:cs typeface="Arial"/>
                        </a:rPr>
                        <a:t>Mayores informes</a:t>
                      </a:r>
                      <a:endParaRPr lang="es-MX" sz="1400" dirty="0">
                        <a:effectLst/>
                        <a:latin typeface="Arial Nova"/>
                        <a:cs typeface="Arial"/>
                      </a:endParaRPr>
                    </a:p>
                  </a:txBody>
                  <a:tcPr marL="0" marR="0" marT="0" marB="0" anchor="ctr"/>
                </a:tc>
                <a:tc>
                  <a:txBody>
                    <a:bodyPr/>
                    <a:lstStyle/>
                    <a:p>
                      <a:pPr algn="just"/>
                      <a:r>
                        <a:rPr lang="es-MX" sz="1400" i="1" u="none" kern="1200" dirty="0">
                          <a:solidFill>
                            <a:schemeClr val="dk1"/>
                          </a:solidFill>
                          <a:effectLst/>
                          <a:latin typeface="Arial Nova"/>
                          <a:ea typeface="+mn-ea"/>
                          <a:cs typeface="Arial"/>
                        </a:rPr>
                        <a:t>Jefatura de Departamento de Difusión y Centro Educativo USA 662 2897600 Ext. 5140 garciam.alejandro@sonora.edu.mx</a:t>
                      </a:r>
                    </a:p>
                  </a:txBody>
                  <a:tcPr marL="0" marR="0" marT="0" marB="0" anchor="ctr"/>
                </a:tc>
                <a:extLst>
                  <a:ext uri="{0D108BD9-81ED-4DB2-BD59-A6C34878D82A}">
                    <a16:rowId xmlns:a16="http://schemas.microsoft.com/office/drawing/2014/main" val="3491225699"/>
                  </a:ext>
                </a:extLst>
              </a:tr>
            </a:tbl>
          </a:graphicData>
        </a:graphic>
      </p:graphicFrame>
    </p:spTree>
    <p:extLst>
      <p:ext uri="{BB962C8B-B14F-4D97-AF65-F5344CB8AC3E}">
        <p14:creationId xmlns:p14="http://schemas.microsoft.com/office/powerpoint/2010/main" val="12070115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777</TotalTime>
  <Words>1852</Words>
  <Application>Microsoft Office PowerPoint</Application>
  <PresentationFormat>Panorámica</PresentationFormat>
  <Paragraphs>161</Paragraphs>
  <Slides>11</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Aptos</vt:lpstr>
      <vt:lpstr>Arial</vt:lpstr>
      <vt:lpstr>Arial Nova</vt:lpstr>
      <vt:lpstr>Calibri</vt:lpstr>
      <vt:lpstr>Calibri </vt:lpstr>
      <vt:lpstr>Calibri   </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GARCIA MOLINA ALEJANDRO ARTURO</dc:creator>
  <cp:lastModifiedBy>Dulce Ortiz</cp:lastModifiedBy>
  <cp:revision>145</cp:revision>
  <dcterms:created xsi:type="dcterms:W3CDTF">2023-01-04T21:37:56Z</dcterms:created>
  <dcterms:modified xsi:type="dcterms:W3CDTF">2024-06-17T06:52:35Z</dcterms:modified>
</cp:coreProperties>
</file>