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55" r:id="rId3"/>
  </p:sldMasterIdLst>
  <p:notesMasterIdLst>
    <p:notesMasterId r:id="rId59"/>
  </p:notesMasterIdLst>
  <p:handoutMasterIdLst>
    <p:handoutMasterId r:id="rId60"/>
  </p:handoutMasterIdLst>
  <p:sldIdLst>
    <p:sldId id="261" r:id="rId4"/>
    <p:sldId id="328" r:id="rId5"/>
    <p:sldId id="358" r:id="rId6"/>
    <p:sldId id="262" r:id="rId7"/>
    <p:sldId id="377" r:id="rId8"/>
    <p:sldId id="378" r:id="rId9"/>
    <p:sldId id="390" r:id="rId10"/>
    <p:sldId id="391" r:id="rId11"/>
    <p:sldId id="427" r:id="rId12"/>
    <p:sldId id="428" r:id="rId13"/>
    <p:sldId id="429" r:id="rId14"/>
    <p:sldId id="431" r:id="rId15"/>
    <p:sldId id="432" r:id="rId16"/>
    <p:sldId id="433" r:id="rId17"/>
    <p:sldId id="434" r:id="rId18"/>
    <p:sldId id="394" r:id="rId19"/>
    <p:sldId id="426" r:id="rId20"/>
    <p:sldId id="435" r:id="rId21"/>
    <p:sldId id="436" r:id="rId22"/>
    <p:sldId id="268" r:id="rId23"/>
    <p:sldId id="395" r:id="rId24"/>
    <p:sldId id="396" r:id="rId25"/>
    <p:sldId id="389" r:id="rId26"/>
    <p:sldId id="379" r:id="rId27"/>
    <p:sldId id="397" r:id="rId28"/>
    <p:sldId id="398" r:id="rId29"/>
    <p:sldId id="384" r:id="rId30"/>
    <p:sldId id="383" r:id="rId31"/>
    <p:sldId id="424" r:id="rId32"/>
    <p:sldId id="382" r:id="rId33"/>
    <p:sldId id="425" r:id="rId34"/>
    <p:sldId id="402" r:id="rId35"/>
    <p:sldId id="403" r:id="rId36"/>
    <p:sldId id="421" r:id="rId37"/>
    <p:sldId id="388" r:id="rId38"/>
    <p:sldId id="422" r:id="rId39"/>
    <p:sldId id="423" r:id="rId40"/>
    <p:sldId id="385" r:id="rId41"/>
    <p:sldId id="386" r:id="rId42"/>
    <p:sldId id="416" r:id="rId43"/>
    <p:sldId id="404" r:id="rId44"/>
    <p:sldId id="405" r:id="rId45"/>
    <p:sldId id="418" r:id="rId46"/>
    <p:sldId id="406" r:id="rId47"/>
    <p:sldId id="412" r:id="rId48"/>
    <p:sldId id="407" r:id="rId49"/>
    <p:sldId id="408" r:id="rId50"/>
    <p:sldId id="409" r:id="rId51"/>
    <p:sldId id="410" r:id="rId52"/>
    <p:sldId id="411" r:id="rId53"/>
    <p:sldId id="413" r:id="rId54"/>
    <p:sldId id="419" r:id="rId55"/>
    <p:sldId id="420" r:id="rId56"/>
    <p:sldId id="414" r:id="rId57"/>
    <p:sldId id="415" r:id="rId58"/>
  </p:sldIdLst>
  <p:sldSz cx="18286413" cy="10287000"/>
  <p:notesSz cx="6797675" cy="9926638"/>
  <p:defaultTextStyle>
    <a:defPPr>
      <a:defRPr lang="ja-JP"/>
    </a:defPPr>
    <a:lvl1pPr marL="0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95" userDrawn="1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801"/>
    <a:srgbClr val="0AB396"/>
    <a:srgbClr val="00CC99"/>
    <a:srgbClr val="0070C0"/>
    <a:srgbClr val="055B4D"/>
    <a:srgbClr val="87C32F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41" autoAdjust="0"/>
    <p:restoredTop sz="84423" autoAdjust="0"/>
  </p:normalViewPr>
  <p:slideViewPr>
    <p:cSldViewPr snapToGrid="0">
      <p:cViewPr varScale="1">
        <p:scale>
          <a:sx n="65" d="100"/>
          <a:sy n="65" d="100"/>
        </p:scale>
        <p:origin x="1332" y="84"/>
      </p:cViewPr>
      <p:guideLst>
        <p:guide orient="horz" pos="3195"/>
        <p:guide pos="5759"/>
      </p:guideLst>
    </p:cSldViewPr>
  </p:slideViewPr>
  <p:outlineViewPr>
    <p:cViewPr>
      <p:scale>
        <a:sx n="33" d="100"/>
        <a:sy n="33" d="100"/>
      </p:scale>
      <p:origin x="0" y="-38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2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AE3A5-DF9B-4835-88AD-995CC14F4053}" type="datetimeFigureOut">
              <a:rPr lang="es-MX" smtClean="0"/>
              <a:t>03/09/2020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1014C-7C9F-4E56-B0ED-95C44EE7DC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3456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0410B-B5DF-44D5-B438-62561615F79B}" type="datetimeFigureOut">
              <a:rPr kumimoji="1" lang="ja-JP" altLang="en-US" smtClean="0"/>
              <a:t>2020/9/3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F6D12-D0E5-42E3-AE9E-4CBB24513023}" type="slidenum">
              <a:rPr kumimoji="1" lang="ja-JP" altLang="en-US" smtClean="0"/>
              <a:t>‹Nº›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2614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0952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8402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7182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7462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1118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9565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F6D12-D0E5-42E3-AE9E-4CBB2451302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908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F6D12-D0E5-42E3-AE9E-4CBB2451302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375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F6D12-D0E5-42E3-AE9E-4CBB2451302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937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F6D12-D0E5-42E3-AE9E-4CBB2451302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196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518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450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6050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0273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Formación para desarrollar habilidades, actitudes y adoptar los valores que exige la sociedad  y sector productivo.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F6D12-D0E5-42E3-AE9E-4CBB2451302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1328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04508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81085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95011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8982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543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5470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72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1776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2703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4425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5265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078310" y="4279404"/>
            <a:ext cx="16200313" cy="331236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1222326" y="4135388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36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orisonta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2407196"/>
            <a:ext cx="4462687" cy="468052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4462687" y="2407196"/>
            <a:ext cx="8568950" cy="468052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13031638" y="2407196"/>
            <a:ext cx="5254774" cy="468052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-2" y="7087716"/>
            <a:ext cx="4463523" cy="144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463522" y="7087716"/>
            <a:ext cx="8568007" cy="1440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13031637" y="7087716"/>
            <a:ext cx="5254774" cy="144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444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an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404504" y="5501527"/>
            <a:ext cx="3683011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388170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307798" y="5499183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318687" y="6378536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243759" y="5501527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249204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179720" y="5501527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179720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388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円/楕円 52"/>
          <p:cNvSpPr/>
          <p:nvPr userDrawn="1"/>
        </p:nvSpPr>
        <p:spPr>
          <a:xfrm>
            <a:off x="7746028" y="2830860"/>
            <a:ext cx="2950599" cy="29505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>
            <a:off x="12906466" y="2830859"/>
            <a:ext cx="2950599" cy="29505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 userDrawn="1"/>
        </p:nvSpPr>
        <p:spPr>
          <a:xfrm>
            <a:off x="2585589" y="2830857"/>
            <a:ext cx="2950599" cy="29505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 userDrawn="1"/>
        </p:nvSpPr>
        <p:spPr>
          <a:xfrm>
            <a:off x="7593628" y="2729260"/>
            <a:ext cx="2950599" cy="29505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12754066" y="2729259"/>
            <a:ext cx="2950599" cy="29505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2433189" y="2729257"/>
            <a:ext cx="2950599" cy="29505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7664588" y="2780063"/>
            <a:ext cx="2950599" cy="29505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12825026" y="2780062"/>
            <a:ext cx="2950599" cy="29505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504149" y="2780060"/>
            <a:ext cx="2950599" cy="29505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644014" y="5856370"/>
            <a:ext cx="4635777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611086" y="6735723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2366057" y="664845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6801600" y="5854026"/>
            <a:ext cx="4676895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804346" y="6733379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7559317" y="664611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11961877" y="5856370"/>
            <a:ext cx="4676895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1959179" y="6735723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12714150" y="6648458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2571075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7736150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2901225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08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49" grpId="0" animBg="1"/>
      <p:bldP spid="49" grpId="1" animBg="1"/>
      <p:bldP spid="50" grpId="0" animBg="1"/>
      <p:bldP spid="50" grpId="1" animBg="1"/>
      <p:bldP spid="52" grpId="0" animBg="1"/>
      <p:bldP spid="52" grpId="1" animBg="1"/>
      <p:bldP spid="10" grpId="0" animBg="1"/>
      <p:bldP spid="10" grpId="1" animBg="1"/>
      <p:bldP spid="12" grpId="0" animBg="1"/>
      <p:bldP spid="12" grpId="1" animBg="1"/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574254" y="2479204"/>
            <a:ext cx="1183534" cy="11835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solidFill>
            <a:srgbClr val="0AB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889851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807154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833637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977653" y="351645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 userDrawn="1"/>
        </p:nvSpPr>
        <p:spPr>
          <a:xfrm>
            <a:off x="6319867" y="2479204"/>
            <a:ext cx="1183534" cy="11835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6635464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55276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57925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7723266" y="351645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12060287" y="2479204"/>
            <a:ext cx="1183534" cy="11835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図プレースホルダー 12"/>
          <p:cNvSpPr>
            <a:spLocks noGrp="1"/>
          </p:cNvSpPr>
          <p:nvPr>
            <p:ph type="pic" sz="quarter" idx="28" hasCustomPrompt="1"/>
          </p:nvPr>
        </p:nvSpPr>
        <p:spPr>
          <a:xfrm>
            <a:off x="12375884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29318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31967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13463686" y="3516450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586116" y="5727948"/>
            <a:ext cx="1183534" cy="11835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901713" y="6043545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819016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845499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989515" y="676519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6331729" y="5727948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図プレースホルダー 12"/>
          <p:cNvSpPr>
            <a:spLocks noGrp="1"/>
          </p:cNvSpPr>
          <p:nvPr>
            <p:ph type="pic" sz="quarter" idx="34" hasCustomPrompt="1"/>
          </p:nvPr>
        </p:nvSpPr>
        <p:spPr>
          <a:xfrm>
            <a:off x="6647326" y="6043545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56462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59111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7735128" y="676519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2072149" y="5727948"/>
            <a:ext cx="1183534" cy="11835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図プレースホルダー 12"/>
          <p:cNvSpPr>
            <a:spLocks noGrp="1"/>
          </p:cNvSpPr>
          <p:nvPr>
            <p:ph type="pic" sz="quarter" idx="37" hasCustomPrompt="1"/>
          </p:nvPr>
        </p:nvSpPr>
        <p:spPr>
          <a:xfrm>
            <a:off x="12387746" y="6043545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330504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1333153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13475548" y="676519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054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00"/>
                            </p:stCondLst>
                            <p:childTnLst>
                              <p:par>
                                <p:cTn id="7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50"/>
                            </p:stCondLst>
                            <p:childTnLst>
                              <p:par>
                                <p:cTn id="10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300"/>
                            </p:stCondLst>
                            <p:childTnLst>
                              <p:par>
                                <p:cTn id="1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900"/>
                            </p:stCondLst>
                            <p:childTnLst>
                              <p:par>
                                <p:cTn id="1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50"/>
                            </p:stCondLst>
                            <p:childTnLst>
                              <p:par>
                                <p:cTn id="1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250"/>
                            </p:stCondLst>
                            <p:childTnLst>
                              <p:par>
                                <p:cTn id="17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8000"/>
                            </p:stCondLst>
                            <p:childTnLst>
                              <p:par>
                                <p:cTn id="1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/>
      <p:bldP spid="20" grpId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1" grpId="0"/>
      <p:bldP spid="41" grpId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6" grpId="0"/>
      <p:bldP spid="46" grpId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1" grpId="0"/>
      <p:bldP spid="51" grpId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6" grpId="0"/>
      <p:bldP spid="56" grpId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1" grpId="0"/>
      <p:bldP spid="61" grpId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numer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574254" y="2479204"/>
            <a:ext cx="1183534" cy="11835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1</a:t>
            </a:r>
            <a:endParaRPr kumimoji="1" lang="ja-JP" altLang="en-US" sz="3600" dirty="0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807154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833637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977653" y="351645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 userDrawn="1"/>
        </p:nvSpPr>
        <p:spPr>
          <a:xfrm>
            <a:off x="6319867" y="2479204"/>
            <a:ext cx="1183534" cy="11835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2</a:t>
            </a:r>
            <a:endParaRPr kumimoji="1" lang="ja-JP" altLang="en-US" sz="3600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55276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57925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7723266" y="351645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12060287" y="2479204"/>
            <a:ext cx="1183534" cy="11835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3</a:t>
            </a:r>
            <a:endParaRPr kumimoji="1" lang="ja-JP" altLang="en-US" sz="3600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29318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31967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13463686" y="3516450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586116" y="5727948"/>
            <a:ext cx="1183534" cy="11835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4</a:t>
            </a:r>
            <a:endParaRPr kumimoji="1" lang="ja-JP" altLang="en-US" sz="3600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819016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845499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989515" y="676519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6331729" y="5727948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5</a:t>
            </a:r>
            <a:endParaRPr kumimoji="1" lang="ja-JP" altLang="en-US" sz="3600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56462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59111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7735128" y="676519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2072149" y="5727948"/>
            <a:ext cx="1183534" cy="11835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6</a:t>
            </a:r>
            <a:endParaRPr kumimoji="1" lang="ja-JP" altLang="en-US" sz="3600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330504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1333153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13475548" y="676519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348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5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00"/>
                            </p:stCondLst>
                            <p:childTnLst>
                              <p:par>
                                <p:cTn id="5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5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5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900"/>
                            </p:stCondLst>
                            <p:childTnLst>
                              <p:par>
                                <p:cTn id="10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650"/>
                            </p:stCondLst>
                            <p:childTnLst>
                              <p:par>
                                <p:cTn id="1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250"/>
                            </p:stCondLst>
                            <p:childTnLst>
                              <p:par>
                                <p:cTn id="12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000"/>
                            </p:stCondLst>
                            <p:childTnLst>
                              <p:par>
                                <p:cTn id="13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 userDrawn="1"/>
        </p:nvSpPr>
        <p:spPr>
          <a:xfrm>
            <a:off x="6297509" y="6731486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2067923" y="3222046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1465789" y="3814949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1904038" y="3097899"/>
            <a:ext cx="5060429" cy="5060429"/>
          </a:xfrm>
          <a:prstGeom prst="ellipse">
            <a:avLst/>
          </a:prstGeom>
          <a:solidFill>
            <a:srgbClr val="0AB396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2067923" y="3222046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4" name="円/楕円 43"/>
          <p:cNvSpPr/>
          <p:nvPr userDrawn="1"/>
        </p:nvSpPr>
        <p:spPr>
          <a:xfrm>
            <a:off x="771779" y="3078030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2149865" y="3125836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 userDrawn="1"/>
        </p:nvSpPr>
        <p:spPr>
          <a:xfrm>
            <a:off x="7300185" y="6347336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011061" y="3129723"/>
            <a:ext cx="8732894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819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00"/>
                            </p:stCondLst>
                            <p:childTnLst>
                              <p:par>
                                <p:cTn id="80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9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円/楕円 39"/>
          <p:cNvSpPr/>
          <p:nvPr userDrawn="1"/>
        </p:nvSpPr>
        <p:spPr>
          <a:xfrm>
            <a:off x="4458345" y="3412627"/>
            <a:ext cx="4022085" cy="40220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869641" y="2792663"/>
            <a:ext cx="3079949" cy="307994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7175549" y="7260833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1574220" y="6165309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768041" y="2685392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4379821" y="3328309"/>
            <a:ext cx="3976216" cy="3976216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903945" y="53164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 userDrawn="1"/>
        </p:nvSpPr>
        <p:spPr>
          <a:xfrm>
            <a:off x="2064474" y="5656588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 userDrawn="1"/>
        </p:nvSpPr>
        <p:spPr>
          <a:xfrm>
            <a:off x="6367929" y="7855916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36" name="アーチ 35"/>
          <p:cNvSpPr/>
          <p:nvPr userDrawn="1"/>
        </p:nvSpPr>
        <p:spPr>
          <a:xfrm rot="3600000">
            <a:off x="9163259" y="4595597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7" name="アーチ 36"/>
          <p:cNvSpPr/>
          <p:nvPr userDrawn="1"/>
        </p:nvSpPr>
        <p:spPr>
          <a:xfrm rot="6618510">
            <a:off x="9279847" y="4712185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0020638" y="4831067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539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50"/>
                            </p:stCondLst>
                            <p:childTnLst>
                              <p:par>
                                <p:cTn id="9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5" grpId="0" animBg="1"/>
      <p:bldP spid="5" grpId="1" animBg="1"/>
      <p:bldP spid="30" grpId="0" animBg="1"/>
      <p:bldP spid="30" grpId="1" animBg="1"/>
      <p:bldP spid="31" grpId="0" animBg="1"/>
      <p:bldP spid="3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1" grpId="1" animBg="1"/>
      <p:bldP spid="14" grpId="0" animBg="1"/>
      <p:bldP spid="14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円/楕円 65"/>
          <p:cNvSpPr/>
          <p:nvPr userDrawn="1"/>
        </p:nvSpPr>
        <p:spPr>
          <a:xfrm>
            <a:off x="9664871" y="2437214"/>
            <a:ext cx="1756228" cy="175622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1045031" y="5921829"/>
            <a:ext cx="1756228" cy="175622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9519784" y="3626742"/>
            <a:ext cx="8766629" cy="375377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940796" y="6513388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6" y="7271656"/>
            <a:ext cx="6086591" cy="2119087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647831" y="2696964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509009" y="7467596"/>
            <a:ext cx="7762991" cy="1632861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632513"/>
            <a:ext cx="8766629" cy="375377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5" name="円/楕円 64"/>
          <p:cNvSpPr/>
          <p:nvPr userDrawn="1"/>
        </p:nvSpPr>
        <p:spPr>
          <a:xfrm>
            <a:off x="540658" y="7173684"/>
            <a:ext cx="1008745" cy="100874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67" name="円/楕円 66"/>
          <p:cNvSpPr/>
          <p:nvPr userDrawn="1"/>
        </p:nvSpPr>
        <p:spPr>
          <a:xfrm>
            <a:off x="11165457" y="1867529"/>
            <a:ext cx="878114" cy="8781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>
            <a:off x="0" y="6386286"/>
            <a:ext cx="8766630" cy="943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68" name="正方形/長方形 67"/>
          <p:cNvSpPr/>
          <p:nvPr userDrawn="1"/>
        </p:nvSpPr>
        <p:spPr>
          <a:xfrm>
            <a:off x="9519784" y="3531926"/>
            <a:ext cx="8766630" cy="943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0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"/>
                            </p:stCondLst>
                            <p:childTnLst>
                              <p:par>
                                <p:cTn id="4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5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50"/>
                            </p:stCondLst>
                            <p:childTnLst>
                              <p:par>
                                <p:cTn id="7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11" grpId="0" animBg="1"/>
      <p:bldP spid="1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8" grpId="0" animBg="1"/>
      <p:bldP spid="55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65" grpId="0" animBg="1"/>
      <p:bldP spid="65" grpId="1" animBg="1"/>
      <p:bldP spid="67" grpId="0" animBg="1"/>
      <p:bldP spid="67" grpId="1" animBg="1"/>
      <p:bldP spid="12" grpId="0" animBg="1"/>
      <p:bldP spid="6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382135" y="2742860"/>
            <a:ext cx="3152799" cy="31527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218250" y="2618713"/>
            <a:ext cx="3152799" cy="31527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5399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5539138" y="2742860"/>
            <a:ext cx="3152799" cy="31527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5375253" y="2618713"/>
            <a:ext cx="3152799" cy="31527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511002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9696141" y="2742860"/>
            <a:ext cx="3152799" cy="31527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9532256" y="2618713"/>
            <a:ext cx="3152799" cy="31527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668005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13853145" y="2742860"/>
            <a:ext cx="3152799" cy="315279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3689260" y="2618713"/>
            <a:ext cx="3152799" cy="31527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382500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82803" y="5988137"/>
            <a:ext cx="397763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35285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72944" y="711785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020318" y="5985793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200268" y="7216846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5437927" y="711551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190501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365251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9602910" y="7117857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360684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530235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767894" y="7117857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32937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5197920" y="6482962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362903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3527887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3800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5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550"/>
                            </p:stCondLst>
                            <p:childTnLst>
                              <p:par>
                                <p:cTn id="1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5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50"/>
                            </p:stCondLst>
                            <p:childTnLst>
                              <p:par>
                                <p:cTn id="1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1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100"/>
                            </p:stCondLst>
                            <p:childTnLst>
                              <p:par>
                                <p:cTn id="15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6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100"/>
                            </p:stCondLst>
                            <p:childTnLst>
                              <p:par>
                                <p:cTn id="1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382135" y="2742860"/>
            <a:ext cx="3152799" cy="31527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218250" y="2618713"/>
            <a:ext cx="3152799" cy="31527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5399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5539138" y="2742860"/>
            <a:ext cx="3152799" cy="31527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5375253" y="2618713"/>
            <a:ext cx="3152799" cy="31527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511002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9696141" y="2742860"/>
            <a:ext cx="3152799" cy="31527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9532256" y="2618713"/>
            <a:ext cx="3152799" cy="31527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668005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13853145" y="2742860"/>
            <a:ext cx="3152799" cy="315279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3689260" y="2618713"/>
            <a:ext cx="3152799" cy="31527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382500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82803" y="5988137"/>
            <a:ext cx="397763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35285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72944" y="668053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020318" y="5985793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200268" y="6779524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5437927" y="6678191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190501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365251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9602910" y="6680535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360684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530235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767894" y="6680535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417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50"/>
                            </p:stCondLst>
                            <p:childTnLst>
                              <p:par>
                                <p:cTn id="10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50"/>
                            </p:stCondLst>
                            <p:childTnLst>
                              <p:par>
                                <p:cTn id="1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6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600"/>
                            </p:stCondLst>
                            <p:childTnLst>
                              <p:par>
                                <p:cTn id="1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100"/>
                            </p:stCondLst>
                            <p:childTnLst>
                              <p:par>
                                <p:cTn id="14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374580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4451978"/>
            <a:ext cx="13938025" cy="322782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953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sk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4684657" y="5560522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5706494" y="6515035"/>
            <a:ext cx="405980" cy="4059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1357412" y="2815601"/>
            <a:ext cx="4163054" cy="416305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996836" y="2898945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193527" y="2691454"/>
            <a:ext cx="4163054" cy="4163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29275" y="2815600"/>
            <a:ext cx="4044577" cy="4044577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627840" y="2220419"/>
            <a:ext cx="565687" cy="5656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41846" y="7178630"/>
            <a:ext cx="566336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99793" y="7802411"/>
            <a:ext cx="5147474" cy="573935"/>
          </a:xfrm>
        </p:spPr>
        <p:txBody>
          <a:bodyPr anchor="t">
            <a:noAutofit/>
          </a:bodyPr>
          <a:lstStyle>
            <a:lvl1pPr algn="ctr">
              <a:defRPr sz="2000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185744" y="2506652"/>
            <a:ext cx="5627977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212228" y="3386005"/>
            <a:ext cx="5586604" cy="217451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6356244" y="329874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7185438" y="5818382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185438" y="6886354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185438" y="7954327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7" hasCustomPrompt="1"/>
          </p:nvPr>
        </p:nvSpPr>
        <p:spPr>
          <a:xfrm>
            <a:off x="11978303" y="2503262"/>
            <a:ext cx="5061477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2148803" y="3295350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1968545" y="3606078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7" name="グループ化 96"/>
          <p:cNvGrpSpPr/>
          <p:nvPr userDrawn="1"/>
        </p:nvGrpSpPr>
        <p:grpSpPr>
          <a:xfrm>
            <a:off x="12099171" y="4206974"/>
            <a:ext cx="5138100" cy="430805"/>
            <a:chOff x="12418479" y="4395656"/>
            <a:chExt cx="5138100" cy="430805"/>
          </a:xfrm>
        </p:grpSpPr>
        <p:sp>
          <p:nvSpPr>
            <p:cNvPr id="37" name="円/楕円 36"/>
            <p:cNvSpPr/>
            <p:nvPr userDrawn="1"/>
          </p:nvSpPr>
          <p:spPr>
            <a:xfrm>
              <a:off x="12418479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12941512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13464545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3987578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/>
            <p:nvPr userDrawn="1"/>
          </p:nvSpPr>
          <p:spPr>
            <a:xfrm>
              <a:off x="14510611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円/楕円 41"/>
            <p:cNvSpPr/>
            <p:nvPr userDrawn="1"/>
          </p:nvSpPr>
          <p:spPr>
            <a:xfrm>
              <a:off x="15556677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円/楕円 42"/>
            <p:cNvSpPr/>
            <p:nvPr userDrawn="1"/>
          </p:nvSpPr>
          <p:spPr>
            <a:xfrm>
              <a:off x="16079710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 userDrawn="1"/>
          </p:nvSpPr>
          <p:spPr>
            <a:xfrm>
              <a:off x="1712577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/楕円 44"/>
            <p:cNvSpPr/>
            <p:nvPr userDrawn="1"/>
          </p:nvSpPr>
          <p:spPr>
            <a:xfrm>
              <a:off x="1503364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16602743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1" name="テキスト プレースホルダー 6"/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11968545" y="4912576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8" name="グループ化 97"/>
          <p:cNvGrpSpPr/>
          <p:nvPr userDrawn="1"/>
        </p:nvGrpSpPr>
        <p:grpSpPr>
          <a:xfrm>
            <a:off x="12099171" y="5513472"/>
            <a:ext cx="5138100" cy="430805"/>
            <a:chOff x="12418479" y="5702154"/>
            <a:chExt cx="5138100" cy="430805"/>
          </a:xfrm>
        </p:grpSpPr>
        <p:sp>
          <p:nvSpPr>
            <p:cNvPr id="63" name="円/楕円 62"/>
            <p:cNvSpPr/>
            <p:nvPr userDrawn="1"/>
          </p:nvSpPr>
          <p:spPr>
            <a:xfrm>
              <a:off x="12418479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円/楕円 63"/>
            <p:cNvSpPr/>
            <p:nvPr userDrawn="1"/>
          </p:nvSpPr>
          <p:spPr>
            <a:xfrm>
              <a:off x="12941512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円/楕円 64"/>
            <p:cNvSpPr/>
            <p:nvPr userDrawn="1"/>
          </p:nvSpPr>
          <p:spPr>
            <a:xfrm>
              <a:off x="13464545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円/楕円 65"/>
            <p:cNvSpPr/>
            <p:nvPr userDrawn="1"/>
          </p:nvSpPr>
          <p:spPr>
            <a:xfrm>
              <a:off x="13987578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円/楕円 66"/>
            <p:cNvSpPr/>
            <p:nvPr userDrawn="1"/>
          </p:nvSpPr>
          <p:spPr>
            <a:xfrm>
              <a:off x="14510611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円/楕円 67"/>
            <p:cNvSpPr/>
            <p:nvPr userDrawn="1"/>
          </p:nvSpPr>
          <p:spPr>
            <a:xfrm>
              <a:off x="15556677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円/楕円 68"/>
            <p:cNvSpPr/>
            <p:nvPr userDrawn="1"/>
          </p:nvSpPr>
          <p:spPr>
            <a:xfrm>
              <a:off x="16079710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円/楕円 69"/>
            <p:cNvSpPr/>
            <p:nvPr userDrawn="1"/>
          </p:nvSpPr>
          <p:spPr>
            <a:xfrm>
              <a:off x="1712577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円/楕円 70"/>
            <p:cNvSpPr/>
            <p:nvPr userDrawn="1"/>
          </p:nvSpPr>
          <p:spPr>
            <a:xfrm>
              <a:off x="1503364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円/楕円 71"/>
            <p:cNvSpPr/>
            <p:nvPr userDrawn="1"/>
          </p:nvSpPr>
          <p:spPr>
            <a:xfrm>
              <a:off x="16602743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11968545" y="6219074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9" name="グループ化 98"/>
          <p:cNvGrpSpPr/>
          <p:nvPr userDrawn="1"/>
        </p:nvGrpSpPr>
        <p:grpSpPr>
          <a:xfrm>
            <a:off x="12099171" y="6819970"/>
            <a:ext cx="5138100" cy="430805"/>
            <a:chOff x="12418479" y="7008652"/>
            <a:chExt cx="5138100" cy="430805"/>
          </a:xfrm>
        </p:grpSpPr>
        <p:sp>
          <p:nvSpPr>
            <p:cNvPr id="75" name="円/楕円 74"/>
            <p:cNvSpPr/>
            <p:nvPr userDrawn="1"/>
          </p:nvSpPr>
          <p:spPr>
            <a:xfrm>
              <a:off x="12418479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円/楕円 75"/>
            <p:cNvSpPr/>
            <p:nvPr userDrawn="1"/>
          </p:nvSpPr>
          <p:spPr>
            <a:xfrm>
              <a:off x="12941512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円/楕円 76"/>
            <p:cNvSpPr/>
            <p:nvPr userDrawn="1"/>
          </p:nvSpPr>
          <p:spPr>
            <a:xfrm>
              <a:off x="13464545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円/楕円 77"/>
            <p:cNvSpPr/>
            <p:nvPr userDrawn="1"/>
          </p:nvSpPr>
          <p:spPr>
            <a:xfrm>
              <a:off x="13987578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円/楕円 78"/>
            <p:cNvSpPr/>
            <p:nvPr userDrawn="1"/>
          </p:nvSpPr>
          <p:spPr>
            <a:xfrm>
              <a:off x="14510611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円/楕円 79"/>
            <p:cNvSpPr/>
            <p:nvPr userDrawn="1"/>
          </p:nvSpPr>
          <p:spPr>
            <a:xfrm>
              <a:off x="15556677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円/楕円 80"/>
            <p:cNvSpPr/>
            <p:nvPr userDrawn="1"/>
          </p:nvSpPr>
          <p:spPr>
            <a:xfrm>
              <a:off x="16079710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円/楕円 81"/>
            <p:cNvSpPr/>
            <p:nvPr userDrawn="1"/>
          </p:nvSpPr>
          <p:spPr>
            <a:xfrm>
              <a:off x="1712577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円/楕円 82"/>
            <p:cNvSpPr/>
            <p:nvPr userDrawn="1"/>
          </p:nvSpPr>
          <p:spPr>
            <a:xfrm>
              <a:off x="1503364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円/楕円 83"/>
            <p:cNvSpPr/>
            <p:nvPr userDrawn="1"/>
          </p:nvSpPr>
          <p:spPr>
            <a:xfrm>
              <a:off x="16602743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5" name="テキスト プレースホルダー 6"/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11968545" y="7525572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00" name="グループ化 99"/>
          <p:cNvGrpSpPr/>
          <p:nvPr userDrawn="1"/>
        </p:nvGrpSpPr>
        <p:grpSpPr>
          <a:xfrm>
            <a:off x="12099171" y="8126468"/>
            <a:ext cx="5138100" cy="430805"/>
            <a:chOff x="12418479" y="8315150"/>
            <a:chExt cx="5138100" cy="430805"/>
          </a:xfrm>
        </p:grpSpPr>
        <p:sp>
          <p:nvSpPr>
            <p:cNvPr id="87" name="円/楕円 86"/>
            <p:cNvSpPr/>
            <p:nvPr userDrawn="1"/>
          </p:nvSpPr>
          <p:spPr>
            <a:xfrm>
              <a:off x="12418479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円/楕円 87"/>
            <p:cNvSpPr/>
            <p:nvPr userDrawn="1"/>
          </p:nvSpPr>
          <p:spPr>
            <a:xfrm>
              <a:off x="12941512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円/楕円 88"/>
            <p:cNvSpPr/>
            <p:nvPr userDrawn="1"/>
          </p:nvSpPr>
          <p:spPr>
            <a:xfrm>
              <a:off x="13464545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円/楕円 89"/>
            <p:cNvSpPr/>
            <p:nvPr userDrawn="1"/>
          </p:nvSpPr>
          <p:spPr>
            <a:xfrm>
              <a:off x="13987578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 userDrawn="1"/>
          </p:nvSpPr>
          <p:spPr>
            <a:xfrm>
              <a:off x="14510611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円/楕円 91"/>
            <p:cNvSpPr/>
            <p:nvPr userDrawn="1"/>
          </p:nvSpPr>
          <p:spPr>
            <a:xfrm>
              <a:off x="15556677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円/楕円 92"/>
            <p:cNvSpPr/>
            <p:nvPr userDrawn="1"/>
          </p:nvSpPr>
          <p:spPr>
            <a:xfrm>
              <a:off x="16079710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円/楕円 93"/>
            <p:cNvSpPr/>
            <p:nvPr userDrawn="1"/>
          </p:nvSpPr>
          <p:spPr>
            <a:xfrm>
              <a:off x="1712577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円/楕円 94"/>
            <p:cNvSpPr/>
            <p:nvPr userDrawn="1"/>
          </p:nvSpPr>
          <p:spPr>
            <a:xfrm>
              <a:off x="1503364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円/楕円 95"/>
            <p:cNvSpPr/>
            <p:nvPr userDrawn="1"/>
          </p:nvSpPr>
          <p:spPr>
            <a:xfrm>
              <a:off x="16602743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268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100"/>
                            </p:stCondLst>
                            <p:childTnLst>
                              <p:par>
                                <p:cTn id="9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700"/>
                            </p:stCondLst>
                            <p:childTnLst>
                              <p:par>
                                <p:cTn id="9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300"/>
                            </p:stCondLst>
                            <p:childTnLst>
                              <p:par>
                                <p:cTn id="10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900"/>
                            </p:stCondLst>
                            <p:childTnLst>
                              <p:par>
                                <p:cTn id="10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0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0" y="5533873"/>
            <a:ext cx="18286413" cy="13607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6508" y="5533873"/>
            <a:ext cx="2871934" cy="1360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5438932" y="5533871"/>
            <a:ext cx="2847482" cy="13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1290994" y="5533871"/>
            <a:ext cx="4160968" cy="13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7047864" y="5533871"/>
            <a:ext cx="4160968" cy="13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2886896" y="5533872"/>
            <a:ext cx="4160968" cy="1360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2573641" y="5297107"/>
            <a:ext cx="609600" cy="609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6743064" y="5297107"/>
            <a:ext cx="609600" cy="609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0928464" y="5297107"/>
            <a:ext cx="609600" cy="609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15108578" y="5297107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656175" y="4534744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04304" y="3852575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04304" y="2428968"/>
            <a:ext cx="4548274" cy="123456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1258261" y="37888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825598" y="5961947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3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773727" y="6629607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427684" y="737871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773727" y="7581347"/>
            <a:ext cx="4548274" cy="123456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010998" y="4512972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2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959127" y="3830803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959127" y="2407196"/>
            <a:ext cx="4548274" cy="123456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9613084" y="3767111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4215755" y="5961947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4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3163884" y="6629607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13817841" y="737871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3163884" y="7581347"/>
            <a:ext cx="4548274" cy="123456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203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アーチ 4"/>
          <p:cNvSpPr/>
          <p:nvPr userDrawn="1"/>
        </p:nvSpPr>
        <p:spPr>
          <a:xfrm rot="4617169">
            <a:off x="588794" y="5409182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5922288"/>
            <a:ext cx="62736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 userDrawn="1"/>
        </p:nvSpPr>
        <p:spPr>
          <a:xfrm rot="5400000">
            <a:off x="188522" y="4473913"/>
            <a:ext cx="1906939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 userDrawn="1"/>
        </p:nvSpPr>
        <p:spPr>
          <a:xfrm>
            <a:off x="1014991" y="3416303"/>
            <a:ext cx="254000" cy="2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 userDrawn="1"/>
        </p:nvSpPr>
        <p:spPr>
          <a:xfrm flipV="1">
            <a:off x="908574" y="5735600"/>
            <a:ext cx="419097" cy="419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 userDrawn="1"/>
        </p:nvSpPr>
        <p:spPr>
          <a:xfrm flipV="1">
            <a:off x="1327671" y="5922288"/>
            <a:ext cx="254583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アーチ 4"/>
          <p:cNvSpPr/>
          <p:nvPr userDrawn="1"/>
        </p:nvSpPr>
        <p:spPr>
          <a:xfrm rot="16982831" flipV="1">
            <a:off x="3836818" y="5396259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正方形/長方形 40"/>
          <p:cNvSpPr/>
          <p:nvPr userDrawn="1"/>
        </p:nvSpPr>
        <p:spPr>
          <a:xfrm rot="16200000" flipV="1">
            <a:off x="3436546" y="7365351"/>
            <a:ext cx="1906939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 flipV="1">
            <a:off x="4263015" y="8214680"/>
            <a:ext cx="254000" cy="2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 userDrawn="1"/>
        </p:nvSpPr>
        <p:spPr>
          <a:xfrm>
            <a:off x="4161415" y="5734608"/>
            <a:ext cx="419097" cy="419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4580511" y="5921298"/>
            <a:ext cx="4126404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アーチ 4"/>
          <p:cNvSpPr/>
          <p:nvPr userDrawn="1"/>
        </p:nvSpPr>
        <p:spPr>
          <a:xfrm rot="4617169">
            <a:off x="8661787" y="5413504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1" name="正方形/長方形 50"/>
          <p:cNvSpPr/>
          <p:nvPr userDrawn="1"/>
        </p:nvSpPr>
        <p:spPr>
          <a:xfrm rot="5400000">
            <a:off x="8261515" y="4478235"/>
            <a:ext cx="1906939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9104026" y="3420625"/>
            <a:ext cx="254000" cy="25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 flipV="1">
            <a:off x="9002637" y="5735600"/>
            <a:ext cx="419097" cy="41909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 userDrawn="1"/>
        </p:nvSpPr>
        <p:spPr>
          <a:xfrm flipV="1">
            <a:off x="9305619" y="5903125"/>
            <a:ext cx="432671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アーチ 4"/>
          <p:cNvSpPr/>
          <p:nvPr userDrawn="1"/>
        </p:nvSpPr>
        <p:spPr>
          <a:xfrm rot="16982831" flipV="1">
            <a:off x="13600026" y="5396259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7" name="正方形/長方形 56"/>
          <p:cNvSpPr/>
          <p:nvPr userDrawn="1"/>
        </p:nvSpPr>
        <p:spPr>
          <a:xfrm rot="16200000" flipV="1">
            <a:off x="13215460" y="7365351"/>
            <a:ext cx="1906939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57"/>
          <p:cNvSpPr/>
          <p:nvPr userDrawn="1"/>
        </p:nvSpPr>
        <p:spPr>
          <a:xfrm flipV="1">
            <a:off x="14044939" y="8214680"/>
            <a:ext cx="254000" cy="25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円/楕円 65"/>
          <p:cNvSpPr/>
          <p:nvPr userDrawn="1"/>
        </p:nvSpPr>
        <p:spPr>
          <a:xfrm flipV="1">
            <a:off x="13928051" y="5735600"/>
            <a:ext cx="419097" cy="4190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7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27671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334401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3" name="正方形/長方形 72"/>
          <p:cNvSpPr/>
          <p:nvPr userDrawn="1"/>
        </p:nvSpPr>
        <p:spPr>
          <a:xfrm>
            <a:off x="1477604" y="39285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291646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465660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472390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9615593" y="3928583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361399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2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4580512" y="6632566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4587242" y="7388210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5" name="正方形/長方形 84"/>
          <p:cNvSpPr/>
          <p:nvPr userDrawn="1"/>
        </p:nvSpPr>
        <p:spPr>
          <a:xfrm>
            <a:off x="4730445" y="729080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519087" y="8462885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3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4317119" y="6632566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4323849" y="7388210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9" name="正方形/長方形 88"/>
          <p:cNvSpPr/>
          <p:nvPr userDrawn="1"/>
        </p:nvSpPr>
        <p:spPr>
          <a:xfrm>
            <a:off x="14521647" y="729080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13296639" y="8462885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4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 flipV="1">
            <a:off x="14347147" y="5922286"/>
            <a:ext cx="3939266" cy="457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2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5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9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4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9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4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9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50"/>
                            </p:stCondLst>
                            <p:childTnLst>
                              <p:par>
                                <p:cTn id="7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3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8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3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800"/>
                            </p:stCondLst>
                            <p:childTnLst>
                              <p:par>
                                <p:cTn id="9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3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8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3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950"/>
                            </p:stCondLst>
                            <p:childTnLst>
                              <p:par>
                                <p:cTn id="11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7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2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7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200"/>
                            </p:stCondLst>
                            <p:childTnLst>
                              <p:par>
                                <p:cTn id="1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7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2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70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6350"/>
                            </p:stCondLst>
                            <p:childTnLst>
                              <p:par>
                                <p:cTn id="15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71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76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81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6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6" grpId="0" animBg="1"/>
      <p:bldP spid="7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animBg="1"/>
      <p:bldP spid="7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/>
      <p:bldP spid="7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animBg="1"/>
      <p:bldP spid="8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animBg="1"/>
      <p:bldP spid="90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" y="3775955"/>
            <a:ext cx="18286412" cy="194786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二等辺三角形 7"/>
          <p:cNvSpPr/>
          <p:nvPr userDrawn="1"/>
        </p:nvSpPr>
        <p:spPr>
          <a:xfrm>
            <a:off x="8043640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33"/>
          <p:cNvSpPr/>
          <p:nvPr userDrawn="1"/>
        </p:nvSpPr>
        <p:spPr>
          <a:xfrm rot="10800000">
            <a:off x="3503785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二等辺三角形 7"/>
          <p:cNvSpPr/>
          <p:nvPr userDrawn="1"/>
        </p:nvSpPr>
        <p:spPr>
          <a:xfrm>
            <a:off x="10853552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二等辺三角形 33"/>
          <p:cNvSpPr/>
          <p:nvPr userDrawn="1"/>
        </p:nvSpPr>
        <p:spPr>
          <a:xfrm rot="10800000">
            <a:off x="6313697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二等辺三角形 7"/>
          <p:cNvSpPr/>
          <p:nvPr userDrawn="1"/>
        </p:nvSpPr>
        <p:spPr>
          <a:xfrm>
            <a:off x="13663464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二等辺三角形 33"/>
          <p:cNvSpPr/>
          <p:nvPr userDrawn="1"/>
        </p:nvSpPr>
        <p:spPr>
          <a:xfrm rot="10800000">
            <a:off x="9123609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二等辺三角形 7"/>
          <p:cNvSpPr/>
          <p:nvPr userDrawn="1"/>
        </p:nvSpPr>
        <p:spPr>
          <a:xfrm>
            <a:off x="16473376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二等辺三角形 33"/>
          <p:cNvSpPr/>
          <p:nvPr userDrawn="1"/>
        </p:nvSpPr>
        <p:spPr>
          <a:xfrm rot="10800000">
            <a:off x="11933521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二等辺三角形 7"/>
          <p:cNvSpPr/>
          <p:nvPr userDrawn="1"/>
        </p:nvSpPr>
        <p:spPr>
          <a:xfrm>
            <a:off x="5233728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二等辺三角形 33"/>
          <p:cNvSpPr/>
          <p:nvPr userDrawn="1"/>
        </p:nvSpPr>
        <p:spPr>
          <a:xfrm rot="10800000">
            <a:off x="693873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8310" y="7170289"/>
            <a:ext cx="16200313" cy="175599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222326" y="702627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6"/>
          <p:cNvSpPr/>
          <p:nvPr userDrawn="1"/>
        </p:nvSpPr>
        <p:spPr>
          <a:xfrm rot="18900000">
            <a:off x="3617978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6"/>
          <p:cNvSpPr/>
          <p:nvPr userDrawn="1"/>
        </p:nvSpPr>
        <p:spPr>
          <a:xfrm rot="18900000">
            <a:off x="6427890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6"/>
          <p:cNvSpPr/>
          <p:nvPr userDrawn="1"/>
        </p:nvSpPr>
        <p:spPr>
          <a:xfrm rot="18900000">
            <a:off x="9237802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6"/>
          <p:cNvSpPr/>
          <p:nvPr userDrawn="1"/>
        </p:nvSpPr>
        <p:spPr>
          <a:xfrm rot="18900000">
            <a:off x="12047714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6"/>
          <p:cNvSpPr/>
          <p:nvPr userDrawn="1"/>
        </p:nvSpPr>
        <p:spPr>
          <a:xfrm rot="18900000">
            <a:off x="808066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 rot="18900000">
            <a:off x="1674413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 baseline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 rot="18900000">
            <a:off x="4490186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 rot="18900000">
            <a:off x="7305959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 rot="18900000">
            <a:off x="10121732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 rot="18900000">
            <a:off x="12937503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313968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5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3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animBg="1"/>
      <p:bldP spid="11" grpId="0" animBg="1"/>
      <p:bldP spid="14" grpId="0" animBg="1"/>
      <p:bldP spid="17" grpId="0" animBg="1"/>
      <p:bldP spid="20" grpId="0" animBg="1"/>
      <p:bldP spid="23" grpId="0" animBg="1"/>
      <p:bldP spid="26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259681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3830737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7401812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0972849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14543905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260350" y="6545040"/>
            <a:ext cx="3455988" cy="754062"/>
          </a:xfrm>
          <a:solidFill>
            <a:schemeClr val="accent1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5" name="テキスト プレースホルダー 13"/>
          <p:cNvSpPr>
            <a:spLocks noGrp="1"/>
          </p:cNvSpPr>
          <p:nvPr>
            <p:ph type="body" sz="quarter" idx="20" hasCustomPrompt="1"/>
          </p:nvPr>
        </p:nvSpPr>
        <p:spPr>
          <a:xfrm>
            <a:off x="3831239" y="6545040"/>
            <a:ext cx="3455988" cy="754062"/>
          </a:xfrm>
          <a:solidFill>
            <a:schemeClr val="accent3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6" name="テキスト プレースホルダー 13"/>
          <p:cNvSpPr>
            <a:spLocks noGrp="1"/>
          </p:cNvSpPr>
          <p:nvPr>
            <p:ph type="body" sz="quarter" idx="21" hasCustomPrompt="1"/>
          </p:nvPr>
        </p:nvSpPr>
        <p:spPr>
          <a:xfrm>
            <a:off x="14543905" y="6545040"/>
            <a:ext cx="3455988" cy="754062"/>
          </a:xfrm>
          <a:solidFill>
            <a:schemeClr val="accent5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7" name="テキスト プレースホルダー 13"/>
          <p:cNvSpPr>
            <a:spLocks noGrp="1"/>
          </p:cNvSpPr>
          <p:nvPr>
            <p:ph type="body" sz="quarter" idx="22" hasCustomPrompt="1"/>
          </p:nvPr>
        </p:nvSpPr>
        <p:spPr>
          <a:xfrm>
            <a:off x="10973017" y="6545040"/>
            <a:ext cx="3455988" cy="754062"/>
          </a:xfrm>
          <a:solidFill>
            <a:schemeClr val="accent4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8" name="テキスト プレースホルダー 13"/>
          <p:cNvSpPr>
            <a:spLocks noGrp="1"/>
          </p:cNvSpPr>
          <p:nvPr>
            <p:ph type="body" sz="quarter" idx="23" hasCustomPrompt="1"/>
          </p:nvPr>
        </p:nvSpPr>
        <p:spPr>
          <a:xfrm>
            <a:off x="7401960" y="6545040"/>
            <a:ext cx="3455988" cy="754062"/>
          </a:xfrm>
          <a:solidFill>
            <a:schemeClr val="accent2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372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9" grpId="0" animBg="1"/>
      <p:bldP spid="10" grpId="0" animBg="1"/>
      <p:bldP spid="11" grpId="0" animBg="1"/>
      <p:bldP spid="12" grpId="0" animBg="1"/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2767236"/>
            <a:ext cx="7129368" cy="10801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平行四辺形 11"/>
          <p:cNvSpPr/>
          <p:nvPr userDrawn="1"/>
        </p:nvSpPr>
        <p:spPr>
          <a:xfrm>
            <a:off x="1800000" y="3847355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23427" y="2947255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平行四辺形 22"/>
          <p:cNvSpPr/>
          <p:nvPr userDrawn="1"/>
        </p:nvSpPr>
        <p:spPr>
          <a:xfrm>
            <a:off x="3600000" y="5479536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800000" y="4399416"/>
            <a:ext cx="7129368" cy="1080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3599999" y="6019596"/>
            <a:ext cx="14686413" cy="10801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222017" y="4579437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022217" y="6211618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7198990" y="2668427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999190" y="4299864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29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/>
      <p:bldP spid="12" grpId="0" animBg="1"/>
      <p:bldP spid="1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10" grpId="0" animBg="1"/>
      <p:bldP spid="19" grpId="0" animBg="1"/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 userDrawn="1"/>
        </p:nvSpPr>
        <p:spPr>
          <a:xfrm>
            <a:off x="-29722" y="8477753"/>
            <a:ext cx="6677030" cy="7204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直角三角形 22"/>
          <p:cNvSpPr/>
          <p:nvPr userDrawn="1"/>
        </p:nvSpPr>
        <p:spPr>
          <a:xfrm rot="10800000">
            <a:off x="5926875" y="6645437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直角三角形 5"/>
          <p:cNvSpPr/>
          <p:nvPr userDrawn="1"/>
        </p:nvSpPr>
        <p:spPr>
          <a:xfrm rot="10800000">
            <a:off x="5926875" y="6645436"/>
            <a:ext cx="4600136" cy="720434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4600136" y="720434"/>
                </a:moveTo>
                <a:lnTo>
                  <a:pt x="3879703" y="720434"/>
                </a:lnTo>
                <a:lnTo>
                  <a:pt x="3879702" y="720434"/>
                </a:lnTo>
                <a:lnTo>
                  <a:pt x="707423" y="720434"/>
                </a:lnTo>
                <a:lnTo>
                  <a:pt x="0" y="13011"/>
                </a:lnTo>
                <a:lnTo>
                  <a:pt x="0" y="0"/>
                </a:lnTo>
                <a:lnTo>
                  <a:pt x="3879702" y="0"/>
                </a:lnTo>
                <a:lnTo>
                  <a:pt x="3879703" y="0"/>
                </a:lnTo>
                <a:lnTo>
                  <a:pt x="3879703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9806577" y="4813120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806575" y="4813119"/>
            <a:ext cx="4600136" cy="720434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3898149" y="0"/>
                </a:lnTo>
                <a:lnTo>
                  <a:pt x="4600136" y="701987"/>
                </a:lnTo>
                <a:lnTo>
                  <a:pt x="4600136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0800000">
            <a:off x="13686278" y="2980804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13686277" y="2980803"/>
            <a:ext cx="4600135" cy="720434"/>
          </a:xfrm>
          <a:custGeom>
            <a:avLst/>
            <a:gdLst/>
            <a:ahLst/>
            <a:cxnLst/>
            <a:rect l="l" t="t" r="r" b="b"/>
            <a:pathLst>
              <a:path w="4600135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4600135" y="0"/>
                </a:lnTo>
                <a:lnTo>
                  <a:pt x="4600135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 userDrawn="1"/>
        </p:nvSpPr>
        <p:spPr>
          <a:xfrm>
            <a:off x="6886463" y="7365870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12000" dirty="0">
              <a:solidFill>
                <a:schemeClr val="accent1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10766800" y="5533553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12000" dirty="0">
              <a:solidFill>
                <a:schemeClr val="accent3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テキスト ボックス 21"/>
          <p:cNvSpPr txBox="1"/>
          <p:nvPr userDrawn="1"/>
        </p:nvSpPr>
        <p:spPr>
          <a:xfrm>
            <a:off x="14647139" y="3701237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12000" dirty="0">
              <a:solidFill>
                <a:schemeClr val="accent2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直角三角形 26"/>
          <p:cNvSpPr/>
          <p:nvPr userDrawn="1"/>
        </p:nvSpPr>
        <p:spPr>
          <a:xfrm>
            <a:off x="9121024" y="6645436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6"/>
          <p:cNvSpPr/>
          <p:nvPr userDrawn="1"/>
        </p:nvSpPr>
        <p:spPr>
          <a:xfrm>
            <a:off x="5224409" y="8477753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直角三角形 26"/>
          <p:cNvSpPr/>
          <p:nvPr userDrawn="1"/>
        </p:nvSpPr>
        <p:spPr>
          <a:xfrm>
            <a:off x="13001594" y="4808553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59655" y="7249864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668129" y="5424147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8550810" y="3585231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329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0" grpId="0" animBg="1"/>
      <p:bldP spid="13" grpId="0" animBg="1"/>
      <p:bldP spid="14" grpId="0" animBg="1"/>
      <p:bldP spid="17" grpId="0" animBg="1"/>
      <p:bldP spid="20" grpId="0"/>
      <p:bldP spid="21" grpId="0"/>
      <p:bldP spid="22" grpId="0"/>
      <p:bldP spid="27" grpId="0" animBg="1"/>
      <p:bldP spid="30" grpId="0" animBg="1"/>
      <p:bldP spid="31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577553" y="5328330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grpSp>
        <p:nvGrpSpPr>
          <p:cNvPr id="70" name="グループ化 69"/>
          <p:cNvGrpSpPr/>
          <p:nvPr userDrawn="1"/>
        </p:nvGrpSpPr>
        <p:grpSpPr>
          <a:xfrm rot="3180000">
            <a:off x="-2239641" y="12022006"/>
            <a:ext cx="1496309" cy="2535059"/>
            <a:chOff x="7305638" y="3002101"/>
            <a:chExt cx="2688353" cy="4554631"/>
          </a:xfrm>
        </p:grpSpPr>
        <p:grpSp>
          <p:nvGrpSpPr>
            <p:cNvPr id="71" name="グループ化 70"/>
            <p:cNvGrpSpPr/>
            <p:nvPr userDrawn="1"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95" name="円/楕円 94"/>
              <p:cNvSpPr/>
              <p:nvPr userDrawn="1"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円/楕円 95"/>
              <p:cNvSpPr/>
              <p:nvPr userDrawn="1"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2" name="弦 8"/>
            <p:cNvSpPr/>
            <p:nvPr userDrawn="1"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3" name="グループ化 72"/>
            <p:cNvGrpSpPr/>
            <p:nvPr userDrawn="1"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91" name="直角三角形 90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" name="直角三角形 91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3" name="正方形/長方形 92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4" name="正方形/長方形 93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4" name="グループ化 73"/>
            <p:cNvGrpSpPr/>
            <p:nvPr userDrawn="1"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7" name="直角三角形 86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直角三角形 87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9" name="正方形/長方形 88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正方形/長方形 89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5" name="グループ化 74"/>
            <p:cNvGrpSpPr/>
            <p:nvPr userDrawn="1"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85" name="弦 8"/>
              <p:cNvSpPr/>
              <p:nvPr userDrawn="1"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6" name="弦 8"/>
              <p:cNvSpPr/>
              <p:nvPr userDrawn="1"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6" name="グループ化 75"/>
            <p:cNvGrpSpPr/>
            <p:nvPr userDrawn="1"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83" name="弦 8"/>
              <p:cNvSpPr/>
              <p:nvPr userDrawn="1"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4" name="弦 8"/>
              <p:cNvSpPr/>
              <p:nvPr userDrawn="1"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7" name="グループ化 76"/>
            <p:cNvGrpSpPr/>
            <p:nvPr userDrawn="1"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81" name="円/楕円 80"/>
              <p:cNvSpPr/>
              <p:nvPr userDrawn="1"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円/楕円 81"/>
              <p:cNvSpPr/>
              <p:nvPr userDrawn="1"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8" name="グループ化 77"/>
            <p:cNvGrpSpPr/>
            <p:nvPr userDrawn="1"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79" name="台形 59"/>
              <p:cNvSpPr/>
              <p:nvPr userDrawn="1"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台形 59"/>
              <p:cNvSpPr/>
              <p:nvPr userDrawn="1"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cxnSp>
        <p:nvCxnSpPr>
          <p:cNvPr id="97" name="直線コネクタ 96"/>
          <p:cNvCxnSpPr/>
          <p:nvPr userDrawn="1"/>
        </p:nvCxnSpPr>
        <p:spPr>
          <a:xfrm flipH="1">
            <a:off x="3174175" y="2465056"/>
            <a:ext cx="9872900" cy="731199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円/楕円 97"/>
          <p:cNvSpPr/>
          <p:nvPr userDrawn="1"/>
        </p:nvSpPr>
        <p:spPr>
          <a:xfrm>
            <a:off x="6108020" y="7273006"/>
            <a:ext cx="410308" cy="4103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円/楕円 100"/>
          <p:cNvSpPr/>
          <p:nvPr userDrawn="1"/>
        </p:nvSpPr>
        <p:spPr>
          <a:xfrm>
            <a:off x="11381060" y="3387977"/>
            <a:ext cx="410308" cy="4103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53468" y="7270845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0" name="円/楕円 99"/>
          <p:cNvSpPr/>
          <p:nvPr userDrawn="1"/>
        </p:nvSpPr>
        <p:spPr>
          <a:xfrm>
            <a:off x="8744540" y="5330491"/>
            <a:ext cx="410308" cy="4103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2225391" y="3385817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111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40049E-6 L 0.86667 -1.146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33" y="-573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animBg="1"/>
      <p:bldP spid="101" grpId="0" animBg="1"/>
      <p:bldP spid="10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/>
      <p:bldP spid="1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280234" y="2713069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80234" y="4073959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8280234" y="5434849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280234" y="6795739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876" y="2502921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876" y="3865549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876" y="5228177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876" y="6590805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83772" y="3298733"/>
            <a:ext cx="6894286" cy="4974412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円/楕円 13"/>
          <p:cNvSpPr/>
          <p:nvPr userDrawn="1"/>
        </p:nvSpPr>
        <p:spPr>
          <a:xfrm>
            <a:off x="8288256" y="8199422"/>
            <a:ext cx="648072" cy="64807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5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008898" y="7994488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430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280234" y="265226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80234" y="401315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8280234" y="537404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280234" y="673493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8280234" y="809582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876" y="2442119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876" y="3804747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876" y="5167375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876" y="6530003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876" y="7892631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83772" y="3226163"/>
            <a:ext cx="6894286" cy="4974412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126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アーチ 19"/>
          <p:cNvSpPr/>
          <p:nvPr userDrawn="1"/>
        </p:nvSpPr>
        <p:spPr>
          <a:xfrm rot="3600000">
            <a:off x="1165671" y="294313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6618510">
            <a:off x="1282259" y="305972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1" y="3178605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6" y="3884782"/>
            <a:ext cx="6147552" cy="472674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アーチ 26"/>
          <p:cNvSpPr/>
          <p:nvPr userDrawn="1"/>
        </p:nvSpPr>
        <p:spPr>
          <a:xfrm rot="3600000">
            <a:off x="9415504" y="2940038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8" name="アーチ 27"/>
          <p:cNvSpPr/>
          <p:nvPr userDrawn="1"/>
        </p:nvSpPr>
        <p:spPr>
          <a:xfrm rot="6618510">
            <a:off x="9532092" y="3056626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272884" y="3175508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958899" y="3881685"/>
            <a:ext cx="6147552" cy="472674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901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7" grpId="1" animBg="1"/>
      <p:bldP spid="28" grpId="0" animBg="1"/>
      <p:bldP spid="28" grpId="1" animBg="1"/>
      <p:bldP spid="2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角丸四角形 37"/>
          <p:cNvSpPr/>
          <p:nvPr userDrawn="1"/>
        </p:nvSpPr>
        <p:spPr>
          <a:xfrm>
            <a:off x="1246656" y="7912524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角丸四角形 36"/>
          <p:cNvSpPr/>
          <p:nvPr userDrawn="1"/>
        </p:nvSpPr>
        <p:spPr>
          <a:xfrm>
            <a:off x="1246656" y="6547141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角丸四角形 35"/>
          <p:cNvSpPr/>
          <p:nvPr userDrawn="1"/>
        </p:nvSpPr>
        <p:spPr>
          <a:xfrm>
            <a:off x="1246656" y="2450995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角丸四角形 34"/>
          <p:cNvSpPr/>
          <p:nvPr userDrawn="1"/>
        </p:nvSpPr>
        <p:spPr>
          <a:xfrm>
            <a:off x="1246656" y="3816377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角丸四角形 32"/>
          <p:cNvSpPr/>
          <p:nvPr userDrawn="1"/>
        </p:nvSpPr>
        <p:spPr>
          <a:xfrm>
            <a:off x="1246656" y="5181759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6057427" y="2582432"/>
            <a:ext cx="828000" cy="82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16057427" y="3947305"/>
            <a:ext cx="828000" cy="828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5" name="円/楕円 44"/>
          <p:cNvSpPr/>
          <p:nvPr userDrawn="1"/>
        </p:nvSpPr>
        <p:spPr>
          <a:xfrm>
            <a:off x="16057427" y="5312687"/>
            <a:ext cx="828000" cy="828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6" name="円/楕円 45"/>
          <p:cNvSpPr/>
          <p:nvPr userDrawn="1"/>
        </p:nvSpPr>
        <p:spPr>
          <a:xfrm>
            <a:off x="16057427" y="6678578"/>
            <a:ext cx="828000" cy="828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4"/>
              </a:solidFill>
            </a:endParaRPr>
          </a:p>
        </p:txBody>
      </p:sp>
      <p:sp>
        <p:nvSpPr>
          <p:cNvPr id="47" name="円/楕円 46"/>
          <p:cNvSpPr/>
          <p:nvPr userDrawn="1"/>
        </p:nvSpPr>
        <p:spPr>
          <a:xfrm>
            <a:off x="16057427" y="8043961"/>
            <a:ext cx="828000" cy="828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922703" y="2456986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922703" y="3822368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922703" y="5187750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22703" y="6553132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922703" y="7918515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角丸四角形 18"/>
          <p:cNvSpPr/>
          <p:nvPr userDrawn="1"/>
        </p:nvSpPr>
        <p:spPr>
          <a:xfrm>
            <a:off x="1385199" y="2581923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角丸四角形 19"/>
          <p:cNvSpPr/>
          <p:nvPr userDrawn="1"/>
        </p:nvSpPr>
        <p:spPr>
          <a:xfrm>
            <a:off x="1385199" y="3947305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角丸四角形 20"/>
          <p:cNvSpPr/>
          <p:nvPr userDrawn="1"/>
        </p:nvSpPr>
        <p:spPr>
          <a:xfrm>
            <a:off x="1385199" y="8043452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角丸四角形 22"/>
          <p:cNvSpPr/>
          <p:nvPr userDrawn="1"/>
        </p:nvSpPr>
        <p:spPr>
          <a:xfrm>
            <a:off x="1385199" y="5312687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角丸四角形 24"/>
          <p:cNvSpPr/>
          <p:nvPr userDrawn="1"/>
        </p:nvSpPr>
        <p:spPr>
          <a:xfrm>
            <a:off x="1385199" y="6678069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1680652" y="2723411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680652" y="8184940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680652" y="4088792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680652" y="5454174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680652" y="6819556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283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25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750"/>
                            </p:stCondLst>
                            <p:childTnLst>
                              <p:par>
                                <p:cTn id="9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25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36" grpId="0" animBg="1"/>
      <p:bldP spid="35" grpId="0" animBg="1"/>
      <p:bldP spid="33" grpId="0" animBg="1"/>
      <p:bldP spid="5" grpId="0" animBg="1"/>
      <p:bldP spid="5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animBg="1"/>
      <p:bldP spid="21" grpId="0" animBg="1"/>
      <p:bldP spid="23" grpId="0" animBg="1"/>
      <p:bldP spid="25" grpId="0" animBg="1"/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/>
          <p:cNvSpPr/>
          <p:nvPr userDrawn="1"/>
        </p:nvSpPr>
        <p:spPr>
          <a:xfrm>
            <a:off x="0" y="4364182"/>
            <a:ext cx="18288000" cy="2604654"/>
          </a:xfrm>
          <a:custGeom>
            <a:avLst/>
            <a:gdLst>
              <a:gd name="connsiteX0" fmla="*/ 0 w 18288000"/>
              <a:gd name="connsiteY0" fmla="*/ 1343891 h 2604654"/>
              <a:gd name="connsiteX1" fmla="*/ 2854036 w 18288000"/>
              <a:gd name="connsiteY1" fmla="*/ 2604654 h 2604654"/>
              <a:gd name="connsiteX2" fmla="*/ 5320145 w 18288000"/>
              <a:gd name="connsiteY2" fmla="*/ 1052945 h 2604654"/>
              <a:gd name="connsiteX3" fmla="*/ 7772400 w 18288000"/>
              <a:gd name="connsiteY3" fmla="*/ 2119745 h 2604654"/>
              <a:gd name="connsiteX4" fmla="*/ 10224655 w 18288000"/>
              <a:gd name="connsiteY4" fmla="*/ 512618 h 2604654"/>
              <a:gd name="connsiteX5" fmla="*/ 12718473 w 18288000"/>
              <a:gd name="connsiteY5" fmla="*/ 1579418 h 2604654"/>
              <a:gd name="connsiteX6" fmla="*/ 15184582 w 18288000"/>
              <a:gd name="connsiteY6" fmla="*/ 0 h 2604654"/>
              <a:gd name="connsiteX7" fmla="*/ 18288000 w 18288000"/>
              <a:gd name="connsiteY7" fmla="*/ 969818 h 2604654"/>
              <a:gd name="connsiteX8" fmla="*/ 18288000 w 18288000"/>
              <a:gd name="connsiteY8" fmla="*/ 969818 h 2604654"/>
              <a:gd name="connsiteX9" fmla="*/ 18288000 w 18288000"/>
              <a:gd name="connsiteY9" fmla="*/ 969818 h 260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2604654">
                <a:moveTo>
                  <a:pt x="0" y="1343891"/>
                </a:moveTo>
                <a:lnTo>
                  <a:pt x="2854036" y="2604654"/>
                </a:lnTo>
                <a:lnTo>
                  <a:pt x="5320145" y="1052945"/>
                </a:lnTo>
                <a:lnTo>
                  <a:pt x="7772400" y="2119745"/>
                </a:lnTo>
                <a:lnTo>
                  <a:pt x="10224655" y="512618"/>
                </a:lnTo>
                <a:lnTo>
                  <a:pt x="12718473" y="1579418"/>
                </a:lnTo>
                <a:lnTo>
                  <a:pt x="15184582" y="0"/>
                </a:lnTo>
                <a:lnTo>
                  <a:pt x="18288000" y="969818"/>
                </a:lnTo>
                <a:lnTo>
                  <a:pt x="18288000" y="969818"/>
                </a:lnTo>
                <a:lnTo>
                  <a:pt x="18288000" y="969818"/>
                </a:ln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2492804" y="6636573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4958781" y="5060322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7424758" y="6111156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9890735" y="4534905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2356712" y="5585739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14822689" y="4009488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9774395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2619829" y="6763598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5085806" y="5187347"/>
            <a:ext cx="457200" cy="45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7551783" y="6238181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0017760" y="4661930"/>
            <a:ext cx="457200" cy="45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2483737" y="5712764"/>
            <a:ext cx="457200" cy="457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4949714" y="4136513"/>
            <a:ext cx="457200" cy="457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28986" y="7499181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20329" y="8254825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正方形/長方形 49"/>
          <p:cNvSpPr/>
          <p:nvPr userDrawn="1"/>
        </p:nvSpPr>
        <p:spPr>
          <a:xfrm>
            <a:off x="1228249" y="815741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269317" y="4166956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260660" y="2857771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正方形/長方形 55"/>
          <p:cNvSpPr/>
          <p:nvPr userDrawn="1"/>
        </p:nvSpPr>
        <p:spPr>
          <a:xfrm>
            <a:off x="3668580" y="413651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780871" y="6987783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772214" y="7743427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正方形/長方形 61"/>
          <p:cNvSpPr/>
          <p:nvPr userDrawn="1"/>
        </p:nvSpPr>
        <p:spPr>
          <a:xfrm>
            <a:off x="6180134" y="7646019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213061" y="3710116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204404" y="2400931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正方形/長方形 64"/>
          <p:cNvSpPr/>
          <p:nvPr userDrawn="1"/>
        </p:nvSpPr>
        <p:spPr>
          <a:xfrm>
            <a:off x="8612324" y="3679673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698970" y="6448511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0690313" y="7204155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8" name="正方形/長方形 67"/>
          <p:cNvSpPr/>
          <p:nvPr userDrawn="1"/>
        </p:nvSpPr>
        <p:spPr>
          <a:xfrm>
            <a:off x="11098233" y="7106747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3145015" y="3169429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6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0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3136358" y="1860244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1" name="正方形/長方形 70"/>
          <p:cNvSpPr/>
          <p:nvPr userDrawn="1"/>
        </p:nvSpPr>
        <p:spPr>
          <a:xfrm>
            <a:off x="13544278" y="3138986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702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25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21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/>
      <p:bldP spid="54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6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animBg="1"/>
      <p:bldP spid="6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>
            <a:off x="8911773" y="4274459"/>
            <a:ext cx="1748970" cy="174897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直角三角形 10"/>
          <p:cNvSpPr/>
          <p:nvPr userDrawn="1"/>
        </p:nvSpPr>
        <p:spPr>
          <a:xfrm rot="10800000">
            <a:off x="8911771" y="4274458"/>
            <a:ext cx="1748970" cy="17489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直角三角形 11"/>
          <p:cNvSpPr/>
          <p:nvPr userDrawn="1"/>
        </p:nvSpPr>
        <p:spPr>
          <a:xfrm>
            <a:off x="8911773" y="2525488"/>
            <a:ext cx="1748970" cy="174897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5400000">
            <a:off x="8911773" y="6023429"/>
            <a:ext cx="1748970" cy="1748970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6200000">
            <a:off x="8911774" y="6023428"/>
            <a:ext cx="1748970" cy="174897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直角三角形 14"/>
          <p:cNvSpPr/>
          <p:nvPr userDrawn="1"/>
        </p:nvSpPr>
        <p:spPr>
          <a:xfrm rot="5400000">
            <a:off x="10660744" y="6023429"/>
            <a:ext cx="1748970" cy="1748970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直角三角形 15"/>
          <p:cNvSpPr/>
          <p:nvPr userDrawn="1"/>
        </p:nvSpPr>
        <p:spPr>
          <a:xfrm rot="10800000">
            <a:off x="7162800" y="6023430"/>
            <a:ext cx="1748970" cy="1748970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直角三角形 16"/>
          <p:cNvSpPr/>
          <p:nvPr userDrawn="1"/>
        </p:nvSpPr>
        <p:spPr>
          <a:xfrm>
            <a:off x="7162802" y="6023431"/>
            <a:ext cx="1748970" cy="174897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直角三角形 17"/>
          <p:cNvSpPr/>
          <p:nvPr userDrawn="1"/>
        </p:nvSpPr>
        <p:spPr>
          <a:xfrm rot="10800000">
            <a:off x="7162800" y="7772401"/>
            <a:ext cx="1748970" cy="174897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直角三角形 18"/>
          <p:cNvSpPr/>
          <p:nvPr userDrawn="1"/>
        </p:nvSpPr>
        <p:spPr>
          <a:xfrm rot="16200000">
            <a:off x="7162798" y="4274460"/>
            <a:ext cx="1748970" cy="1748970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直角三角形 19"/>
          <p:cNvSpPr/>
          <p:nvPr userDrawn="1"/>
        </p:nvSpPr>
        <p:spPr>
          <a:xfrm rot="5400000">
            <a:off x="7162797" y="4274462"/>
            <a:ext cx="1748970" cy="174897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直角三角形 20"/>
          <p:cNvSpPr/>
          <p:nvPr userDrawn="1"/>
        </p:nvSpPr>
        <p:spPr>
          <a:xfrm rot="16200000">
            <a:off x="5413827" y="4274460"/>
            <a:ext cx="1748970" cy="174897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山形 21"/>
          <p:cNvSpPr/>
          <p:nvPr userDrawn="1"/>
        </p:nvSpPr>
        <p:spPr>
          <a:xfrm rot="5400000">
            <a:off x="9251837" y="5325560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山形 22"/>
          <p:cNvSpPr/>
          <p:nvPr userDrawn="1"/>
        </p:nvSpPr>
        <p:spPr>
          <a:xfrm rot="10800000">
            <a:off x="9251837" y="6370589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山形 23"/>
          <p:cNvSpPr/>
          <p:nvPr userDrawn="1"/>
        </p:nvSpPr>
        <p:spPr>
          <a:xfrm rot="16200000">
            <a:off x="8140363" y="6370589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山形 24"/>
          <p:cNvSpPr/>
          <p:nvPr userDrawn="1"/>
        </p:nvSpPr>
        <p:spPr>
          <a:xfrm>
            <a:off x="8118169" y="5347754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9897908" y="441545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9897908" y="701351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7285334" y="701351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7285334" y="441545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0711541" y="4310738"/>
            <a:ext cx="582832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0711541" y="4898573"/>
            <a:ext cx="6561895" cy="950680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982905" y="7837714"/>
            <a:ext cx="582832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982905" y="8425549"/>
            <a:ext cx="6561895" cy="950680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283667" y="6163369"/>
            <a:ext cx="5828323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69257" y="6751204"/>
            <a:ext cx="6333787" cy="950680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3010870" y="2599783"/>
            <a:ext cx="5828323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2496460" y="3187618"/>
            <a:ext cx="6333787" cy="950680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761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6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1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600"/>
                            </p:stCondLst>
                            <p:childTnLst>
                              <p:par>
                                <p:cTn id="7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6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100"/>
                            </p:stCondLst>
                            <p:childTnLst>
                              <p:par>
                                <p:cTn id="9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9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800"/>
                            </p:stCondLst>
                            <p:childTnLst>
                              <p:par>
                                <p:cTn id="1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650"/>
                            </p:stCondLst>
                            <p:childTnLst>
                              <p:par>
                                <p:cTn id="12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 userDrawn="1"/>
        </p:nvGrpSpPr>
        <p:grpSpPr>
          <a:xfrm>
            <a:off x="725872" y="2982872"/>
            <a:ext cx="17560541" cy="2475756"/>
            <a:chOff x="725872" y="2982872"/>
            <a:chExt cx="17560541" cy="2475756"/>
          </a:xfrm>
        </p:grpSpPr>
        <p:sp>
          <p:nvSpPr>
            <p:cNvPr id="25" name="正方形/長方形 24"/>
            <p:cNvSpPr/>
            <p:nvPr userDrawn="1"/>
          </p:nvSpPr>
          <p:spPr>
            <a:xfrm>
              <a:off x="10548745" y="2982873"/>
              <a:ext cx="7737668" cy="1332289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6" name="正方形/長方形 4"/>
            <p:cNvSpPr/>
            <p:nvPr userDrawn="1"/>
          </p:nvSpPr>
          <p:spPr>
            <a:xfrm>
              <a:off x="8217884" y="2982872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7" name="正方形/長方形 24"/>
            <p:cNvSpPr/>
            <p:nvPr userDrawn="1"/>
          </p:nvSpPr>
          <p:spPr>
            <a:xfrm>
              <a:off x="725872" y="5269804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6" name="グループ化 5"/>
          <p:cNvGrpSpPr/>
          <p:nvPr userDrawn="1"/>
        </p:nvGrpSpPr>
        <p:grpSpPr>
          <a:xfrm>
            <a:off x="487876" y="4364335"/>
            <a:ext cx="17798537" cy="1332290"/>
            <a:chOff x="487876" y="4364335"/>
            <a:chExt cx="17798537" cy="1332290"/>
          </a:xfrm>
        </p:grpSpPr>
        <p:sp>
          <p:nvSpPr>
            <p:cNvPr id="24" name="正方形/長方形 23"/>
            <p:cNvSpPr/>
            <p:nvPr userDrawn="1"/>
          </p:nvSpPr>
          <p:spPr>
            <a:xfrm>
              <a:off x="10548745" y="4364335"/>
              <a:ext cx="7737668" cy="1332289"/>
            </a:xfrm>
            <a:prstGeom prst="rect">
              <a:avLst/>
            </a:pr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8" name="正方形/長方形 25"/>
            <p:cNvSpPr/>
            <p:nvPr userDrawn="1"/>
          </p:nvSpPr>
          <p:spPr>
            <a:xfrm>
              <a:off x="487876" y="5507800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9" name="直角三角形 31"/>
            <p:cNvSpPr/>
            <p:nvPr userDrawn="1"/>
          </p:nvSpPr>
          <p:spPr>
            <a:xfrm rot="16200000">
              <a:off x="8717170" y="3865052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725872" y="5984782"/>
            <a:ext cx="17560541" cy="2475756"/>
            <a:chOff x="725872" y="5984782"/>
            <a:chExt cx="17560541" cy="2475756"/>
          </a:xfrm>
        </p:grpSpPr>
        <p:sp>
          <p:nvSpPr>
            <p:cNvPr id="31" name="正方形/長方形 30"/>
            <p:cNvSpPr/>
            <p:nvPr userDrawn="1"/>
          </p:nvSpPr>
          <p:spPr>
            <a:xfrm flipV="1">
              <a:off x="10548745" y="7128248"/>
              <a:ext cx="7737668" cy="1332289"/>
            </a:xfrm>
            <a:prstGeom prst="rect">
              <a:avLst/>
            </a:pr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2" name="正方形/長方形 4"/>
            <p:cNvSpPr/>
            <p:nvPr userDrawn="1"/>
          </p:nvSpPr>
          <p:spPr>
            <a:xfrm flipV="1">
              <a:off x="8217884" y="5984784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3" name="正方形/長方形 24"/>
            <p:cNvSpPr/>
            <p:nvPr userDrawn="1"/>
          </p:nvSpPr>
          <p:spPr>
            <a:xfrm flipV="1">
              <a:off x="725872" y="5984782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6" name="グループ化 35"/>
          <p:cNvGrpSpPr/>
          <p:nvPr userDrawn="1"/>
        </p:nvGrpSpPr>
        <p:grpSpPr>
          <a:xfrm>
            <a:off x="487876" y="5746786"/>
            <a:ext cx="17798537" cy="1332289"/>
            <a:chOff x="487876" y="5746786"/>
            <a:chExt cx="17798537" cy="1332289"/>
          </a:xfrm>
        </p:grpSpPr>
        <p:sp>
          <p:nvSpPr>
            <p:cNvPr id="30" name="正方形/長方形 29"/>
            <p:cNvSpPr/>
            <p:nvPr userDrawn="1"/>
          </p:nvSpPr>
          <p:spPr>
            <a:xfrm flipV="1">
              <a:off x="10548745" y="5746786"/>
              <a:ext cx="7737668" cy="1332289"/>
            </a:xfrm>
            <a:prstGeom prst="rect">
              <a:avLst/>
            </a:pr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4" name="正方形/長方形 25"/>
            <p:cNvSpPr/>
            <p:nvPr userDrawn="1"/>
          </p:nvSpPr>
          <p:spPr>
            <a:xfrm flipV="1">
              <a:off x="487876" y="5746786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5" name="直角三角形 31"/>
            <p:cNvSpPr/>
            <p:nvPr userDrawn="1"/>
          </p:nvSpPr>
          <p:spPr>
            <a:xfrm rot="5400000" flipV="1">
              <a:off x="8717170" y="5247501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10798684" y="3330403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10798684" y="4707315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10798684" y="6071701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10798684" y="7436088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1572026" y="3048998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1572026" y="4443163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1572026" y="581860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1572026" y="719455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42306" y="3021842"/>
            <a:ext cx="6840760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spc="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42306" y="6316961"/>
            <a:ext cx="6840760" cy="25548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4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5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3" grpId="0"/>
      <p:bldP spid="14" grpId="0"/>
      <p:bldP spid="15" grpId="0"/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8924620" y="4038600"/>
            <a:ext cx="137886" cy="6248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223905" y="3285719"/>
            <a:ext cx="137886" cy="700128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523189" y="4989169"/>
            <a:ext cx="137889" cy="52978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8625334" y="7342910"/>
            <a:ext cx="137888" cy="2944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8326050" y="5686379"/>
            <a:ext cx="136227" cy="46006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822476" y="6692619"/>
            <a:ext cx="137886" cy="359438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 rot="16200000">
            <a:off x="5841639" y="1306532"/>
            <a:ext cx="136802" cy="75020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1121100" y="4475678"/>
            <a:ext cx="1163782" cy="116378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3694948" y="2772229"/>
            <a:ext cx="1163782" cy="11637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656659" y="6179128"/>
            <a:ext cx="1163782" cy="11637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5846539" y="5172888"/>
            <a:ext cx="1163782" cy="116378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13434874" y="3525108"/>
            <a:ext cx="1163782" cy="116378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14016765" y="6820669"/>
            <a:ext cx="1163782" cy="11637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 rot="16200000">
            <a:off x="6759255" y="3628311"/>
            <a:ext cx="136801" cy="62654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 rot="16200000">
            <a:off x="6957844" y="1018572"/>
            <a:ext cx="136800" cy="46710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 userDrawn="1"/>
        </p:nvSpPr>
        <p:spPr>
          <a:xfrm rot="16200000">
            <a:off x="11175710" y="1787510"/>
            <a:ext cx="136800" cy="46389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 rot="16200000">
            <a:off x="12127376" y="1885054"/>
            <a:ext cx="136800" cy="77394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 rot="16200000">
            <a:off x="11349918" y="4609576"/>
            <a:ext cx="136800" cy="5585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直角三角形 28"/>
          <p:cNvSpPr>
            <a:spLocks noChangeAspect="1"/>
          </p:cNvSpPr>
          <p:nvPr userDrawn="1"/>
        </p:nvSpPr>
        <p:spPr>
          <a:xfrm rot="5400000" flipH="1" flipV="1">
            <a:off x="9224992" y="3285719"/>
            <a:ext cx="136800" cy="136800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>
            <a:spLocks noChangeAspect="1"/>
          </p:cNvSpPr>
          <p:nvPr userDrawn="1"/>
        </p:nvSpPr>
        <p:spPr>
          <a:xfrm rot="5400000" flipH="1" flipV="1">
            <a:off x="9524279" y="4989172"/>
            <a:ext cx="136800" cy="136800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直角三角形 30"/>
          <p:cNvSpPr>
            <a:spLocks noChangeAspect="1"/>
          </p:cNvSpPr>
          <p:nvPr userDrawn="1"/>
        </p:nvSpPr>
        <p:spPr>
          <a:xfrm rot="5400000" flipH="1" flipV="1">
            <a:off x="9823564" y="6692618"/>
            <a:ext cx="136800" cy="13680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直角三角形 31"/>
          <p:cNvSpPr>
            <a:spLocks noChangeAspect="1"/>
          </p:cNvSpPr>
          <p:nvPr userDrawn="1"/>
        </p:nvSpPr>
        <p:spPr>
          <a:xfrm rot="16200000" flipV="1">
            <a:off x="8325477" y="5686380"/>
            <a:ext cx="136800" cy="1368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>
            <a:spLocks noChangeAspect="1"/>
          </p:cNvSpPr>
          <p:nvPr userDrawn="1"/>
        </p:nvSpPr>
        <p:spPr>
          <a:xfrm rot="16200000" flipV="1">
            <a:off x="8924620" y="4038599"/>
            <a:ext cx="136800" cy="136800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直角三角形 33"/>
          <p:cNvSpPr>
            <a:spLocks noChangeAspect="1"/>
          </p:cNvSpPr>
          <p:nvPr userDrawn="1"/>
        </p:nvSpPr>
        <p:spPr>
          <a:xfrm rot="16200000" flipV="1">
            <a:off x="8626554" y="7334159"/>
            <a:ext cx="136800" cy="136800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3999721" y="3077002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3739647" y="382988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425873" y="478045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2961432" y="648390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6151312" y="547766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4321538" y="712544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58730" y="2647019"/>
            <a:ext cx="4202689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856423" y="3460670"/>
            <a:ext cx="3770131" cy="101500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2294338" y="4352219"/>
            <a:ext cx="560275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2292031" y="5165871"/>
            <a:ext cx="5618914" cy="916274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822748" y="6055668"/>
            <a:ext cx="4202689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3820441" y="6869319"/>
            <a:ext cx="4173632" cy="101500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832866" y="3407702"/>
            <a:ext cx="3602008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822476" y="4175400"/>
            <a:ext cx="3612398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0252364" y="5008647"/>
            <a:ext cx="5555810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236338" y="5776345"/>
            <a:ext cx="5571836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0249294" y="6703262"/>
            <a:ext cx="3739229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0238508" y="7470960"/>
            <a:ext cx="3750015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232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25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0"/>
                            </p:stCondLst>
                            <p:childTnLst>
                              <p:par>
                                <p:cTn id="12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0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6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7" grpId="0"/>
      <p:bldP spid="38" grpId="0"/>
      <p:bldP spid="39" grpId="0"/>
      <p:bldP spid="40" grpId="0"/>
      <p:bldP spid="41" grpId="0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6250770" y="6029234"/>
            <a:ext cx="1669777" cy="1669777"/>
          </a:xfrm>
          <a:prstGeom prst="ellipse">
            <a:avLst/>
          </a:prstGeom>
          <a:solidFill>
            <a:schemeClr val="accent5"/>
          </a:solidFill>
          <a:ln w="152400">
            <a:noFill/>
          </a:ln>
          <a:effectLst>
            <a:outerShdw dist="101600" dir="27000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0365866" y="3696516"/>
            <a:ext cx="1669777" cy="1669777"/>
          </a:xfrm>
          <a:prstGeom prst="ellipse">
            <a:avLst/>
          </a:prstGeom>
          <a:solidFill>
            <a:schemeClr val="accent3"/>
          </a:solidFill>
          <a:ln w="152400">
            <a:noFill/>
          </a:ln>
          <a:effectLst>
            <a:outerShdw dist="101600" dir="27000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0365866" y="6029234"/>
            <a:ext cx="1669777" cy="1669777"/>
          </a:xfrm>
          <a:prstGeom prst="ellipse">
            <a:avLst/>
          </a:prstGeom>
          <a:solidFill>
            <a:schemeClr val="accent2"/>
          </a:solidFill>
          <a:ln w="152400">
            <a:noFill/>
          </a:ln>
          <a:effectLst>
            <a:outerShdw dist="101600" dir="27000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6250770" y="3696516"/>
            <a:ext cx="1669777" cy="1669777"/>
          </a:xfrm>
          <a:prstGeom prst="ellipse">
            <a:avLst/>
          </a:prstGeom>
          <a:solidFill>
            <a:schemeClr val="accent6"/>
          </a:solidFill>
          <a:ln w="152400">
            <a:noFill/>
          </a:ln>
          <a:effectLst>
            <a:outerShdw dist="101600" dir="2700000" algn="tl" rotWithShape="0">
              <a:schemeClr val="accent6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8308318" y="7275425"/>
            <a:ext cx="1669777" cy="1669777"/>
          </a:xfrm>
          <a:prstGeom prst="ellipse">
            <a:avLst/>
          </a:prstGeom>
          <a:solidFill>
            <a:schemeClr val="accent4"/>
          </a:solidFill>
          <a:ln w="152400">
            <a:noFill/>
          </a:ln>
          <a:effectLst>
            <a:outerShdw dist="101600" dir="2700000" algn="tl" rotWithShape="0">
              <a:schemeClr val="accent4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8308318" y="2478453"/>
            <a:ext cx="1669777" cy="1669777"/>
          </a:xfrm>
          <a:prstGeom prst="ellipse">
            <a:avLst/>
          </a:prstGeom>
          <a:solidFill>
            <a:schemeClr val="accent1"/>
          </a:solidFill>
          <a:ln w="152400">
            <a:noFill/>
          </a:ln>
          <a:effectLst>
            <a:outerShdw dist="101600" dir="27000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390210" y="3959056"/>
            <a:ext cx="3505993" cy="3505993"/>
          </a:xfrm>
          <a:prstGeom prst="ellipse">
            <a:avLst/>
          </a:prstGeom>
          <a:solidFill>
            <a:schemeClr val="tx2"/>
          </a:solidFill>
          <a:ln w="76200">
            <a:noFill/>
          </a:ln>
          <a:effectLst>
            <a:outerShdw dist="114300" dir="2700000" algn="tl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3106455" y="2570241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3106455" y="3325885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13251595" y="322847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2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3106455" y="4845306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3106455" y="5600950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3251595" y="550354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3106455" y="7120372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3106455" y="7876016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13251595" y="7778608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737849" y="2573429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6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717346" y="3329073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2149291" y="3231665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37849" y="4848494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17346" y="5604138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2149291" y="5506730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737849" y="7123560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717346" y="7879204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149291" y="7781796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9" name="フリーフォーム 38"/>
          <p:cNvSpPr/>
          <p:nvPr userDrawn="1"/>
        </p:nvSpPr>
        <p:spPr>
          <a:xfrm>
            <a:off x="10116457" y="2590193"/>
            <a:ext cx="2832008" cy="588436"/>
          </a:xfrm>
          <a:custGeom>
            <a:avLst/>
            <a:gdLst>
              <a:gd name="connsiteX0" fmla="*/ 2656114 w 2656114"/>
              <a:gd name="connsiteY0" fmla="*/ 588436 h 588436"/>
              <a:gd name="connsiteX1" fmla="*/ 1436914 w 2656114"/>
              <a:gd name="connsiteY1" fmla="*/ 22378 h 588436"/>
              <a:gd name="connsiteX2" fmla="*/ 0 w 2656114"/>
              <a:gd name="connsiteY2" fmla="*/ 167521 h 58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6114" h="588436">
                <a:moveTo>
                  <a:pt x="2656114" y="588436"/>
                </a:moveTo>
                <a:cubicBezTo>
                  <a:pt x="2267857" y="340483"/>
                  <a:pt x="1879600" y="92530"/>
                  <a:pt x="1436914" y="22378"/>
                </a:cubicBezTo>
                <a:cubicBezTo>
                  <a:pt x="994228" y="-47774"/>
                  <a:pt x="497114" y="59873"/>
                  <a:pt x="0" y="167521"/>
                </a:cubicBezTo>
              </a:path>
            </a:pathLst>
          </a:custGeom>
          <a:noFill/>
          <a:ln>
            <a:solidFill>
              <a:schemeClr val="accent1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/>
          <p:cNvSpPr/>
          <p:nvPr userDrawn="1"/>
        </p:nvSpPr>
        <p:spPr>
          <a:xfrm rot="9807941">
            <a:off x="12317423" y="5048183"/>
            <a:ext cx="638443" cy="584694"/>
          </a:xfrm>
          <a:custGeom>
            <a:avLst/>
            <a:gdLst>
              <a:gd name="connsiteX0" fmla="*/ 609600 w 609600"/>
              <a:gd name="connsiteY0" fmla="*/ 972458 h 972458"/>
              <a:gd name="connsiteX1" fmla="*/ 435428 w 609600"/>
              <a:gd name="connsiteY1" fmla="*/ 478972 h 972458"/>
              <a:gd name="connsiteX2" fmla="*/ 0 w 609600"/>
              <a:gd name="connsiteY2" fmla="*/ 0 h 9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972458">
                <a:moveTo>
                  <a:pt x="609600" y="972458"/>
                </a:moveTo>
                <a:cubicBezTo>
                  <a:pt x="573314" y="806753"/>
                  <a:pt x="537028" y="641048"/>
                  <a:pt x="435428" y="478972"/>
                </a:cubicBezTo>
                <a:cubicBezTo>
                  <a:pt x="333828" y="316896"/>
                  <a:pt x="166914" y="158448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/>
          <p:cNvSpPr/>
          <p:nvPr userDrawn="1"/>
        </p:nvSpPr>
        <p:spPr>
          <a:xfrm>
            <a:off x="5646057" y="7823200"/>
            <a:ext cx="2670629" cy="905959"/>
          </a:xfrm>
          <a:custGeom>
            <a:avLst/>
            <a:gdLst>
              <a:gd name="connsiteX0" fmla="*/ 0 w 2670629"/>
              <a:gd name="connsiteY0" fmla="*/ 0 h 905959"/>
              <a:gd name="connsiteX1" fmla="*/ 1146629 w 2670629"/>
              <a:gd name="connsiteY1" fmla="*/ 841829 h 905959"/>
              <a:gd name="connsiteX2" fmla="*/ 2670629 w 2670629"/>
              <a:gd name="connsiteY2" fmla="*/ 783771 h 90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0629" h="905959">
                <a:moveTo>
                  <a:pt x="0" y="0"/>
                </a:moveTo>
                <a:cubicBezTo>
                  <a:pt x="350762" y="355600"/>
                  <a:pt x="701524" y="711201"/>
                  <a:pt x="1146629" y="841829"/>
                </a:cubicBezTo>
                <a:cubicBezTo>
                  <a:pt x="1591734" y="972457"/>
                  <a:pt x="2131181" y="878114"/>
                  <a:pt x="2670629" y="783771"/>
                </a:cubicBezTo>
              </a:path>
            </a:pathLst>
          </a:custGeom>
          <a:noFill/>
          <a:ln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/>
          <p:cNvSpPr/>
          <p:nvPr userDrawn="1"/>
        </p:nvSpPr>
        <p:spPr>
          <a:xfrm>
            <a:off x="5544457" y="5529943"/>
            <a:ext cx="1103086" cy="435428"/>
          </a:xfrm>
          <a:custGeom>
            <a:avLst/>
            <a:gdLst>
              <a:gd name="connsiteX0" fmla="*/ 0 w 1103086"/>
              <a:gd name="connsiteY0" fmla="*/ 0 h 435428"/>
              <a:gd name="connsiteX1" fmla="*/ 551543 w 1103086"/>
              <a:gd name="connsiteY1" fmla="*/ 87086 h 435428"/>
              <a:gd name="connsiteX2" fmla="*/ 1103086 w 1103086"/>
              <a:gd name="connsiteY2" fmla="*/ 435428 h 43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3086" h="435428">
                <a:moveTo>
                  <a:pt x="0" y="0"/>
                </a:moveTo>
                <a:cubicBezTo>
                  <a:pt x="183847" y="7257"/>
                  <a:pt x="367695" y="14515"/>
                  <a:pt x="551543" y="87086"/>
                </a:cubicBezTo>
                <a:cubicBezTo>
                  <a:pt x="735391" y="159657"/>
                  <a:pt x="919238" y="297542"/>
                  <a:pt x="1103086" y="435428"/>
                </a:cubicBezTo>
              </a:path>
            </a:pathLst>
          </a:custGeom>
          <a:noFill/>
          <a:ln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/>
          <p:cNvSpPr/>
          <p:nvPr userDrawn="1"/>
        </p:nvSpPr>
        <p:spPr>
          <a:xfrm>
            <a:off x="5580743" y="3211286"/>
            <a:ext cx="1161143" cy="420914"/>
          </a:xfrm>
          <a:custGeom>
            <a:avLst/>
            <a:gdLst>
              <a:gd name="connsiteX0" fmla="*/ 0 w 1161143"/>
              <a:gd name="connsiteY0" fmla="*/ 0 h 420914"/>
              <a:gd name="connsiteX1" fmla="*/ 653143 w 1161143"/>
              <a:gd name="connsiteY1" fmla="*/ 101600 h 420914"/>
              <a:gd name="connsiteX2" fmla="*/ 1161143 w 1161143"/>
              <a:gd name="connsiteY2" fmla="*/ 420914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420914">
                <a:moveTo>
                  <a:pt x="0" y="0"/>
                </a:moveTo>
                <a:cubicBezTo>
                  <a:pt x="229809" y="15724"/>
                  <a:pt x="459619" y="31448"/>
                  <a:pt x="653143" y="101600"/>
                </a:cubicBezTo>
                <a:cubicBezTo>
                  <a:pt x="846667" y="171752"/>
                  <a:pt x="1003905" y="296333"/>
                  <a:pt x="1161143" y="420914"/>
                </a:cubicBezTo>
              </a:path>
            </a:pathLst>
          </a:custGeom>
          <a:noFill/>
          <a:ln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/>
          <p:cNvSpPr/>
          <p:nvPr userDrawn="1"/>
        </p:nvSpPr>
        <p:spPr>
          <a:xfrm>
            <a:off x="11990522" y="7765143"/>
            <a:ext cx="957943" cy="190941"/>
          </a:xfrm>
          <a:custGeom>
            <a:avLst/>
            <a:gdLst>
              <a:gd name="connsiteX0" fmla="*/ 957943 w 957943"/>
              <a:gd name="connsiteY0" fmla="*/ 87086 h 190941"/>
              <a:gd name="connsiteX1" fmla="*/ 478972 w 957943"/>
              <a:gd name="connsiteY1" fmla="*/ 188686 h 190941"/>
              <a:gd name="connsiteX2" fmla="*/ 0 w 957943"/>
              <a:gd name="connsiteY2" fmla="*/ 0 h 19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943" h="190941">
                <a:moveTo>
                  <a:pt x="957943" y="87086"/>
                </a:moveTo>
                <a:cubicBezTo>
                  <a:pt x="798286" y="145143"/>
                  <a:pt x="638629" y="203200"/>
                  <a:pt x="478972" y="188686"/>
                </a:cubicBezTo>
                <a:cubicBezTo>
                  <a:pt x="319315" y="174172"/>
                  <a:pt x="159657" y="87086"/>
                  <a:pt x="0" y="0"/>
                </a:cubicBezTo>
              </a:path>
            </a:pathLst>
          </a:custGeom>
          <a:noFill/>
          <a:ln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8823370" y="2961522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10896203" y="4197879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10896203" y="6530597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8823370" y="7787538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図プレースホルダー 7"/>
          <p:cNvSpPr>
            <a:spLocks noGrp="1"/>
          </p:cNvSpPr>
          <p:nvPr userDrawn="1">
            <p:ph type="pic" sz="quarter" idx="38" hasCustomPrompt="1"/>
          </p:nvPr>
        </p:nvSpPr>
        <p:spPr>
          <a:xfrm>
            <a:off x="6772410" y="6530597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2" name="図プレースホルダー 7"/>
          <p:cNvSpPr>
            <a:spLocks noGrp="1"/>
          </p:cNvSpPr>
          <p:nvPr userDrawn="1">
            <p:ph type="pic" sz="quarter" idx="39" hasCustomPrompt="1"/>
          </p:nvPr>
        </p:nvSpPr>
        <p:spPr>
          <a:xfrm>
            <a:off x="6772410" y="4197879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7714991" y="4659086"/>
            <a:ext cx="2851409" cy="2162627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68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400"/>
                            </p:stCondLst>
                            <p:childTnLst>
                              <p:par>
                                <p:cTn id="7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900"/>
                            </p:stCondLst>
                            <p:childTnLst>
                              <p:par>
                                <p:cTn id="8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4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900"/>
                            </p:stCondLst>
                            <p:childTnLst>
                              <p:par>
                                <p:cTn id="10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750"/>
                            </p:stCondLst>
                            <p:childTnLst>
                              <p:par>
                                <p:cTn id="1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35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85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600"/>
                            </p:stCondLst>
                            <p:childTnLst>
                              <p:par>
                                <p:cTn id="1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7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450"/>
                            </p:stCondLst>
                            <p:childTnLst>
                              <p:par>
                                <p:cTn id="15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5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50"/>
                            </p:stCondLst>
                            <p:childTnLst>
                              <p:par>
                                <p:cTn id="17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300"/>
                            </p:stCondLst>
                            <p:childTnLst>
                              <p:par>
                                <p:cTn id="17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9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4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4150"/>
                            </p:stCondLst>
                            <p:childTnLst>
                              <p:par>
                                <p:cTn id="19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4750"/>
                            </p:stCondLst>
                            <p:childTnLst>
                              <p:par>
                                <p:cTn id="2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2" grpId="0" animBg="1"/>
      <p:bldP spid="13" grpId="0" animBg="1"/>
      <p:bldP spid="14" grpId="0" animBg="1"/>
      <p:bldP spid="11" grpId="0" animBg="1"/>
      <p:bldP spid="10" grpId="0" animBg="1"/>
      <p:bldP spid="9" grpId="0" animBg="1"/>
      <p:bldP spid="5" grpId="0" animBg="1"/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5160785"/>
            <a:ext cx="7773622" cy="2739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2421624"/>
            <a:ext cx="7773622" cy="2739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10512792" y="5160783"/>
            <a:ext cx="7773621" cy="2739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9713304" y="5561922"/>
            <a:ext cx="1936884" cy="1936884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10512791" y="2421618"/>
            <a:ext cx="7773621" cy="2739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9713304" y="2822754"/>
            <a:ext cx="1936884" cy="1936884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6638095" y="5561922"/>
            <a:ext cx="1936884" cy="1936884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6638095" y="2822754"/>
            <a:ext cx="1936884" cy="1936884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6805180" y="2822762"/>
            <a:ext cx="1936884" cy="1936884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6805180" y="2822762"/>
            <a:ext cx="1936884" cy="1936884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9544349" y="2822760"/>
            <a:ext cx="1936884" cy="1936884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9544349" y="2822760"/>
            <a:ext cx="1936884" cy="1936884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6805179" y="5561931"/>
            <a:ext cx="1936884" cy="1936884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6805179" y="5561931"/>
            <a:ext cx="1936884" cy="1936884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9544348" y="5561929"/>
            <a:ext cx="1936884" cy="1936884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9544348" y="5561929"/>
            <a:ext cx="1936884" cy="1936884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7233871" y="2981577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9973040" y="2981577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7233872" y="5720746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9973041" y="5720746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626300" y="2538669"/>
            <a:ext cx="5361141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5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625965" y="5277830"/>
            <a:ext cx="5361141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3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12114295" y="2538668"/>
            <a:ext cx="5435004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12113960" y="5277829"/>
            <a:ext cx="5435004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2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2421624"/>
            <a:ext cx="526093" cy="2739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-1" y="5160792"/>
            <a:ext cx="526093" cy="27391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17760321" y="2421612"/>
            <a:ext cx="526093" cy="27391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17760320" y="5160780"/>
            <a:ext cx="526093" cy="27391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078310" y="8292507"/>
            <a:ext cx="16200313" cy="100389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1222326" y="814849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853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ドーナツ 8"/>
          <p:cNvSpPr/>
          <p:nvPr userDrawn="1"/>
        </p:nvSpPr>
        <p:spPr>
          <a:xfrm>
            <a:off x="6262886" y="2738663"/>
            <a:ext cx="5760642" cy="5769284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アーチ 6"/>
          <p:cNvSpPr/>
          <p:nvPr userDrawn="1"/>
        </p:nvSpPr>
        <p:spPr>
          <a:xfrm>
            <a:off x="9178776" y="2738663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アーチ 6"/>
          <p:cNvSpPr/>
          <p:nvPr userDrawn="1"/>
        </p:nvSpPr>
        <p:spPr>
          <a:xfrm rot="5400000">
            <a:off x="9021655" y="5506074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アーチ 6"/>
          <p:cNvSpPr/>
          <p:nvPr userDrawn="1"/>
        </p:nvSpPr>
        <p:spPr>
          <a:xfrm rot="10800000">
            <a:off x="6254245" y="5348952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アーチ 6"/>
          <p:cNvSpPr/>
          <p:nvPr userDrawn="1"/>
        </p:nvSpPr>
        <p:spPr>
          <a:xfrm rot="16200000">
            <a:off x="6411365" y="2580749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2158541" y="3702537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158541" y="2776995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158541" y="6987902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158541" y="6062360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261" y="3716588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7261" y="2791046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37261" y="7001953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37261" y="6076411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982966" y="5168139"/>
            <a:ext cx="4275474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3200" spc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10444030" y="3322934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793062" y="3638606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10448351" y="6688383"/>
            <a:ext cx="1350150" cy="1350150"/>
          </a:xfrm>
          <a:prstGeom prst="ellipse">
            <a:avLst/>
          </a:prstGeom>
          <a:solidFill>
            <a:schemeClr val="accent3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0797383" y="7004055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6543924" y="6688383"/>
            <a:ext cx="1350150" cy="1350150"/>
          </a:xfrm>
          <a:prstGeom prst="ellipse">
            <a:avLst/>
          </a:prstGeom>
          <a:solidFill>
            <a:schemeClr val="accent2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6892956" y="7004055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6543924" y="3322934"/>
            <a:ext cx="1350150" cy="1350150"/>
          </a:xfrm>
          <a:prstGeom prst="ellipse">
            <a:avLst/>
          </a:prstGeom>
          <a:solidFill>
            <a:schemeClr val="accent4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6892956" y="3638606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2264623" y="362036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2264623" y="688809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2773406" y="6909096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2773406" y="361338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218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25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ドーナツ 7"/>
          <p:cNvSpPr/>
          <p:nvPr userDrawn="1"/>
        </p:nvSpPr>
        <p:spPr>
          <a:xfrm>
            <a:off x="3792577" y="2171314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ドーナツ 7"/>
          <p:cNvSpPr/>
          <p:nvPr userDrawn="1"/>
        </p:nvSpPr>
        <p:spPr>
          <a:xfrm>
            <a:off x="7104309" y="3234519"/>
            <a:ext cx="4076208" cy="4184089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tx2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ドーナツ 7"/>
          <p:cNvSpPr/>
          <p:nvPr userDrawn="1"/>
        </p:nvSpPr>
        <p:spPr>
          <a:xfrm>
            <a:off x="11180517" y="4465797"/>
            <a:ext cx="2876677" cy="2952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ドーナツ 7"/>
          <p:cNvSpPr/>
          <p:nvPr userDrawn="1"/>
        </p:nvSpPr>
        <p:spPr>
          <a:xfrm rot="21318328">
            <a:off x="13204533" y="1975752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ドーナツ 7"/>
          <p:cNvSpPr/>
          <p:nvPr userDrawn="1"/>
        </p:nvSpPr>
        <p:spPr>
          <a:xfrm rot="1061079">
            <a:off x="846870" y="2388725"/>
            <a:ext cx="2876677" cy="2952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ドーナツ 7"/>
          <p:cNvSpPr/>
          <p:nvPr userDrawn="1"/>
        </p:nvSpPr>
        <p:spPr>
          <a:xfrm>
            <a:off x="14684992" y="4850808"/>
            <a:ext cx="3220870" cy="3306114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ドーナツ 7"/>
          <p:cNvSpPr/>
          <p:nvPr userDrawn="1"/>
        </p:nvSpPr>
        <p:spPr>
          <a:xfrm rot="1442875">
            <a:off x="1812621" y="4863286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5001701" y="7997587"/>
            <a:ext cx="8291216" cy="1446663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7522233" y="7892109"/>
            <a:ext cx="3240360" cy="7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859496" y="4912665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307106" y="3460117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2358926" y="6152089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271559" y="3460117"/>
            <a:ext cx="1966991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635359" y="5538752"/>
            <a:ext cx="1966991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3750838" y="3278442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5223173" y="6117263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6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07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7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25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1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y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円/楕円 9"/>
          <p:cNvSpPr/>
          <p:nvPr userDrawn="1"/>
        </p:nvSpPr>
        <p:spPr>
          <a:xfrm>
            <a:off x="10813369" y="4561118"/>
            <a:ext cx="3291116" cy="3291116"/>
          </a:xfrm>
          <a:prstGeom prst="ellips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2525080" y="2886529"/>
            <a:ext cx="831448" cy="83144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142825" y="2768886"/>
            <a:ext cx="1190374" cy="119037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079570" y="3093357"/>
            <a:ext cx="4125685" cy="4125685"/>
          </a:xfrm>
          <a:prstGeom prst="ellipse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9" name="円/楕円 8"/>
          <p:cNvSpPr/>
          <p:nvPr userDrawn="1"/>
        </p:nvSpPr>
        <p:spPr>
          <a:xfrm>
            <a:off x="4124098" y="2616195"/>
            <a:ext cx="3291116" cy="3291116"/>
          </a:xfrm>
          <a:prstGeom prst="ellips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2815772" y="5090417"/>
            <a:ext cx="2616652" cy="2623462"/>
          </a:xfrm>
          <a:prstGeom prst="ellips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738012" y="3283849"/>
            <a:ext cx="2616652" cy="2623462"/>
          </a:xfrm>
          <a:prstGeom prst="ellipse">
            <a:avLst/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15162214" y="4520290"/>
            <a:ext cx="2774041" cy="2774041"/>
          </a:xfrm>
          <a:prstGeom prst="ellipse">
            <a:avLst/>
          </a:prstGeom>
          <a:solidFill>
            <a:schemeClr val="accent6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12811809" y="2448869"/>
            <a:ext cx="3020781" cy="3020781"/>
          </a:xfrm>
          <a:prstGeom prst="ellips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円/楕円 14"/>
          <p:cNvSpPr/>
          <p:nvPr userDrawn="1"/>
        </p:nvSpPr>
        <p:spPr>
          <a:xfrm>
            <a:off x="427655" y="5257626"/>
            <a:ext cx="1299369" cy="12993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6" name="円/楕円 15"/>
          <p:cNvSpPr/>
          <p:nvPr userDrawn="1"/>
        </p:nvSpPr>
        <p:spPr>
          <a:xfrm>
            <a:off x="6122252" y="5907310"/>
            <a:ext cx="1014526" cy="10145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8" name="円/楕円 17"/>
          <p:cNvSpPr/>
          <p:nvPr userDrawn="1"/>
        </p:nvSpPr>
        <p:spPr>
          <a:xfrm>
            <a:off x="11749073" y="2894039"/>
            <a:ext cx="1190374" cy="11903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円/楕円 18"/>
          <p:cNvSpPr/>
          <p:nvPr userDrawn="1"/>
        </p:nvSpPr>
        <p:spPr>
          <a:xfrm>
            <a:off x="16623653" y="3543536"/>
            <a:ext cx="415724" cy="41572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7009954" y="2308815"/>
            <a:ext cx="824698" cy="82469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円/楕円 20"/>
          <p:cNvSpPr/>
          <p:nvPr userDrawn="1"/>
        </p:nvSpPr>
        <p:spPr>
          <a:xfrm>
            <a:off x="14322199" y="6669311"/>
            <a:ext cx="1044568" cy="104456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15574563" y="2608030"/>
            <a:ext cx="944436" cy="9444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1205254" y="3841537"/>
            <a:ext cx="678753" cy="67875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5" name="円/楕円 24"/>
          <p:cNvSpPr/>
          <p:nvPr userDrawn="1"/>
        </p:nvSpPr>
        <p:spPr>
          <a:xfrm>
            <a:off x="3562526" y="3468811"/>
            <a:ext cx="415724" cy="4157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円/楕円 25"/>
          <p:cNvSpPr/>
          <p:nvPr userDrawn="1"/>
        </p:nvSpPr>
        <p:spPr>
          <a:xfrm>
            <a:off x="13832175" y="5972995"/>
            <a:ext cx="794593" cy="79459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2418475" y="6477963"/>
            <a:ext cx="794593" cy="79459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858716" y="4082887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415214" y="4727551"/>
            <a:ext cx="3398155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421752" y="3093357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238171" y="3738021"/>
            <a:ext cx="3018972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1133022" y="5044936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0949441" y="5689600"/>
            <a:ext cx="3018972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2815771" y="5994292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738012" y="4177230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2938327" y="3542461"/>
            <a:ext cx="2766130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5170125" y="5506194"/>
            <a:ext cx="2766130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799594" y="7997587"/>
            <a:ext cx="14674119" cy="1446663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7522233" y="7892109"/>
            <a:ext cx="3240360" cy="7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347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000"/>
                            </p:stCondLst>
                            <p:childTnLst>
                              <p:par>
                                <p:cTn id="1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8000"/>
                            </p:stCondLst>
                            <p:childTnLst>
                              <p:par>
                                <p:cTn id="17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53" presetClass="entr" presetSubtype="52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5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5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5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5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5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5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53" presetClass="entr" presetSubtype="52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5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9700"/>
                            </p:stCondLst>
                            <p:childTnLst>
                              <p:par>
                                <p:cTn id="265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7" grpId="0" animBg="1"/>
      <p:bldP spid="24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48126" y="1695450"/>
            <a:ext cx="9664975" cy="8335410"/>
            <a:chOff x="0" y="2839244"/>
            <a:chExt cx="9664975" cy="3312368"/>
          </a:xfrm>
          <a:solidFill>
            <a:schemeClr val="accent3"/>
          </a:solidFill>
        </p:grpSpPr>
        <p:sp>
          <p:nvSpPr>
            <p:cNvPr id="5" name="正方形/長方形 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6" name="直角三角形 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4" name="グループ化 33"/>
          <p:cNvGrpSpPr/>
          <p:nvPr userDrawn="1"/>
        </p:nvGrpSpPr>
        <p:grpSpPr>
          <a:xfrm rot="10800000">
            <a:off x="8573309" y="2047156"/>
            <a:ext cx="9664975" cy="8239844"/>
            <a:chOff x="0" y="2839244"/>
            <a:chExt cx="9664975" cy="3312368"/>
          </a:xfrm>
          <a:solidFill>
            <a:schemeClr val="accent2"/>
          </a:solidFill>
        </p:grpSpPr>
        <p:sp>
          <p:nvSpPr>
            <p:cNvPr id="35" name="正方形/長方形 3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6" name="直角三角形 3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3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34889" y="3103641"/>
            <a:ext cx="7401338" cy="282390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600" i="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065028" y="3605358"/>
            <a:ext cx="7401338" cy="282390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600" i="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 userDrawn="1"/>
        </p:nvGrpSpPr>
        <p:grpSpPr>
          <a:xfrm>
            <a:off x="56235" y="10026130"/>
            <a:ext cx="9701241" cy="119030"/>
            <a:chOff x="0" y="6111441"/>
            <a:chExt cx="9701241" cy="11903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0" name="正方形/長方形 39"/>
            <p:cNvSpPr/>
            <p:nvPr userDrawn="1"/>
          </p:nvSpPr>
          <p:spPr>
            <a:xfrm>
              <a:off x="0" y="6126973"/>
              <a:ext cx="9657281" cy="10349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" name="直角三角形 40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42" name="グループ化 41"/>
          <p:cNvGrpSpPr/>
          <p:nvPr userDrawn="1"/>
        </p:nvGrpSpPr>
        <p:grpSpPr>
          <a:xfrm rot="10800000">
            <a:off x="8533871" y="1915544"/>
            <a:ext cx="9704415" cy="119030"/>
            <a:chOff x="-3174" y="6111441"/>
            <a:chExt cx="9704415" cy="1190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正方形/長方形 42"/>
            <p:cNvSpPr/>
            <p:nvPr userDrawn="1"/>
          </p:nvSpPr>
          <p:spPr>
            <a:xfrm>
              <a:off x="-3174" y="6111441"/>
              <a:ext cx="9660456" cy="119030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44" name="直角三角形 43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4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29466" y="6348582"/>
            <a:ext cx="7412834" cy="189371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0054379" y="6729738"/>
            <a:ext cx="7412834" cy="189371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355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7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solidFill>
            <a:srgbClr val="0AB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826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7798236" y="3354576"/>
            <a:ext cx="2688353" cy="4554631"/>
            <a:chOff x="7305638" y="3002101"/>
            <a:chExt cx="2688353" cy="4554631"/>
          </a:xfrm>
        </p:grpSpPr>
        <p:grpSp>
          <p:nvGrpSpPr>
            <p:cNvPr id="10" name="グループ化 9"/>
            <p:cNvGrpSpPr/>
            <p:nvPr userDrawn="1"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34" name="円/楕円 33"/>
              <p:cNvSpPr/>
              <p:nvPr userDrawn="1"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円/楕円 34"/>
              <p:cNvSpPr/>
              <p:nvPr userDrawn="1"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" name="弦 8"/>
            <p:cNvSpPr/>
            <p:nvPr userDrawn="1"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2" name="グループ化 11"/>
            <p:cNvGrpSpPr/>
            <p:nvPr userDrawn="1"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30" name="直角三角形 29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直角三角形 30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正方形/長方形 31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正方形/長方形 32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3" name="グループ化 12"/>
            <p:cNvGrpSpPr/>
            <p:nvPr userDrawn="1"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26" name="直角三角形 25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直角三角形 26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正方形/長方形 27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正方形/長方形 28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" name="グループ化 13"/>
            <p:cNvGrpSpPr/>
            <p:nvPr userDrawn="1"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24" name="弦 8"/>
              <p:cNvSpPr/>
              <p:nvPr userDrawn="1"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弦 8"/>
              <p:cNvSpPr/>
              <p:nvPr userDrawn="1"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" name="グループ化 14"/>
            <p:cNvGrpSpPr/>
            <p:nvPr userDrawn="1"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22" name="弦 8"/>
              <p:cNvSpPr/>
              <p:nvPr userDrawn="1"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弦 8"/>
              <p:cNvSpPr/>
              <p:nvPr userDrawn="1"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6" name="グループ化 15"/>
            <p:cNvGrpSpPr/>
            <p:nvPr userDrawn="1"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20" name="円/楕円 19"/>
              <p:cNvSpPr/>
              <p:nvPr userDrawn="1"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円/楕円 20"/>
              <p:cNvSpPr/>
              <p:nvPr userDrawn="1"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7" name="グループ化 16"/>
            <p:cNvGrpSpPr/>
            <p:nvPr userDrawn="1"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18" name="台形 59"/>
              <p:cNvSpPr/>
              <p:nvPr userDrawn="1"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台形 59"/>
              <p:cNvSpPr/>
              <p:nvPr userDrawn="1"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161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129137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265226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01315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537404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673493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8135094" y="8095828"/>
            <a:ext cx="648072" cy="6480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6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03904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175912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9000327" y="785218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6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000327" y="857226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2401672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3121752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3764300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4484380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5126928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5847008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6489556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7209636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59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2190934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3551824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912714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6273604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7634494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938601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2658681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3301229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4021309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4663857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5383937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6026485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6746565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7389113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8109193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288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33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884800" y="928167"/>
            <a:ext cx="16516812" cy="1702991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712297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3687664" y="4393537"/>
            <a:ext cx="886695" cy="886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19175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19175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山形 10"/>
          <p:cNvSpPr/>
          <p:nvPr userDrawn="1"/>
        </p:nvSpPr>
        <p:spPr>
          <a:xfrm>
            <a:off x="4534694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5038750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8014117" y="4393537"/>
            <a:ext cx="886695" cy="886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145628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5145628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山形 15"/>
          <p:cNvSpPr/>
          <p:nvPr userDrawn="1"/>
        </p:nvSpPr>
        <p:spPr>
          <a:xfrm>
            <a:off x="8855174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9359230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2334597" y="4393537"/>
            <a:ext cx="886695" cy="8866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466108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466108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山形 20"/>
          <p:cNvSpPr/>
          <p:nvPr userDrawn="1"/>
        </p:nvSpPr>
        <p:spPr>
          <a:xfrm>
            <a:off x="13181627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13685683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6661050" y="4393537"/>
            <a:ext cx="886695" cy="886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792561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3792561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4935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9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400"/>
                            </p:stCondLst>
                            <p:childTnLst>
                              <p:par>
                                <p:cTn id="7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15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1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animBg="1"/>
      <p:bldP spid="1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animBg="1"/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円/楕円 10"/>
          <p:cNvSpPr/>
          <p:nvPr userDrawn="1"/>
        </p:nvSpPr>
        <p:spPr>
          <a:xfrm>
            <a:off x="9359230" y="6032159"/>
            <a:ext cx="1296145" cy="12961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616496"/>
            <a:ext cx="9577064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567142" y="1834871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1907541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3271292"/>
            <a:ext cx="9577064" cy="1656184"/>
          </a:xfrm>
        </p:spPr>
        <p:txBody>
          <a:bodyPr anchor="b">
            <a:normAutofit/>
          </a:bodyPr>
          <a:lstStyle>
            <a:lvl1pPr algn="l"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9694707" y="6367636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12334438" y="6032158"/>
            <a:ext cx="1296145" cy="1296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5308431" y="6032157"/>
            <a:ext cx="1296145" cy="129614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2669915" y="6367635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15643908" y="6367634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796290" y="7472981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1765298" y="7472981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732367" y="7470636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930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/>
      <p:bldP spid="10" grpId="0"/>
      <p:bldP spid="14" grpId="0"/>
      <p:bldP spid="15" grpId="0"/>
      <p:bldP spid="1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2695227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4134028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5359524"/>
            <a:ext cx="9577064" cy="316835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718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5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/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143471" y="3055269"/>
            <a:ext cx="6140652" cy="1748684"/>
          </a:xfrm>
        </p:spPr>
        <p:txBody>
          <a:bodyPr>
            <a:noAutofit/>
          </a:bodyPr>
          <a:lstStyle>
            <a:lvl1pPr algn="r">
              <a:defRPr sz="8000">
                <a:latin typeface="Arial Black" panose="020B0A04020102020204" pitchFamily="34" charset="0"/>
              </a:defRPr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600665" y="5915094"/>
            <a:ext cx="679093" cy="6790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2876316" y="3721840"/>
            <a:ext cx="864096" cy="8640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2540465" y="4896455"/>
            <a:ext cx="1358186" cy="13581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198307" y="3271292"/>
            <a:ext cx="599312" cy="599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9156331" y="4293198"/>
            <a:ext cx="7763739" cy="30825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029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" presetClass="entr" presetSubtype="6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1"/>
            <a:ext cx="18286413" cy="52875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6413" cy="51435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592146" y="3919364"/>
            <a:ext cx="2448273" cy="244827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1202" y="3919364"/>
            <a:ext cx="2448273" cy="2448273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3249331" y="3919364"/>
            <a:ext cx="2448273" cy="2448273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3384234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4041419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8703290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728051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051843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394706" y="6437299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510358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763905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12167542" y="7316652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2203016" y="723173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7456563" y="723173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860200" y="723173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664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2"/>
      <p:bldP spid="14" grpId="0"/>
      <p:bldP spid="14" grpId="2"/>
      <p:bldP spid="15" grpId="0"/>
      <p:bldP spid="15" grpId="2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761206" y="3352800"/>
            <a:ext cx="3920837" cy="3311236"/>
          </a:xfrm>
          <a:custGeom>
            <a:avLst/>
            <a:gdLst/>
            <a:ahLst/>
            <a:cxnLst/>
            <a:rect l="l" t="t" r="r" b="b"/>
            <a:pathLst>
              <a:path w="3920837" h="3311236">
                <a:moveTo>
                  <a:pt x="0" y="0"/>
                </a:moveTo>
                <a:lnTo>
                  <a:pt x="3920837" y="0"/>
                </a:lnTo>
                <a:lnTo>
                  <a:pt x="3920837" y="3311236"/>
                </a:lnTo>
                <a:lnTo>
                  <a:pt x="1960419" y="2784764"/>
                </a:lnTo>
                <a:lnTo>
                  <a:pt x="0" y="3311236"/>
                </a:lnTo>
                <a:close/>
              </a:path>
            </a:pathLst>
          </a:custGeom>
          <a:ln>
            <a:noFill/>
          </a:ln>
          <a:effectLst>
            <a:outerShdw dist="889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323316" y="3352799"/>
            <a:ext cx="3920837" cy="4475019"/>
          </a:xfrm>
          <a:custGeom>
            <a:avLst/>
            <a:gdLst/>
            <a:ahLst/>
            <a:cxnLst/>
            <a:rect l="l" t="t" r="r" b="b"/>
            <a:pathLst>
              <a:path w="3920837" h="4475019">
                <a:moveTo>
                  <a:pt x="0" y="0"/>
                </a:moveTo>
                <a:lnTo>
                  <a:pt x="3920837" y="0"/>
                </a:lnTo>
                <a:lnTo>
                  <a:pt x="3920837" y="4475019"/>
                </a:lnTo>
                <a:lnTo>
                  <a:pt x="3920836" y="4475019"/>
                </a:lnTo>
                <a:lnTo>
                  <a:pt x="1960418" y="3948547"/>
                </a:lnTo>
                <a:lnTo>
                  <a:pt x="0" y="44750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889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3604369" y="3352799"/>
            <a:ext cx="3920838" cy="5001491"/>
          </a:xfrm>
          <a:custGeom>
            <a:avLst/>
            <a:gdLst/>
            <a:ahLst/>
            <a:cxnLst/>
            <a:rect l="l" t="t" r="r" b="b"/>
            <a:pathLst>
              <a:path w="3920838" h="5001491">
                <a:moveTo>
                  <a:pt x="0" y="0"/>
                </a:moveTo>
                <a:lnTo>
                  <a:pt x="3920838" y="0"/>
                </a:lnTo>
                <a:lnTo>
                  <a:pt x="3920838" y="5001491"/>
                </a:lnTo>
                <a:lnTo>
                  <a:pt x="1960419" y="4475019"/>
                </a:lnTo>
                <a:lnTo>
                  <a:pt x="0" y="500149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1"/>
            <a:ext cx="18286413" cy="33527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42261" y="1"/>
            <a:ext cx="3920837" cy="7259781"/>
          </a:xfrm>
          <a:custGeom>
            <a:avLst/>
            <a:gdLst/>
            <a:ahLst/>
            <a:cxnLst/>
            <a:rect l="l" t="t" r="r" b="b"/>
            <a:pathLst>
              <a:path w="3920837" h="7259781">
                <a:moveTo>
                  <a:pt x="0" y="0"/>
                </a:moveTo>
                <a:lnTo>
                  <a:pt x="3920837" y="0"/>
                </a:lnTo>
                <a:lnTo>
                  <a:pt x="3920837" y="7259781"/>
                </a:lnTo>
                <a:lnTo>
                  <a:pt x="3920836" y="7259781"/>
                </a:lnTo>
                <a:lnTo>
                  <a:pt x="1960418" y="6733309"/>
                </a:lnTo>
                <a:lnTo>
                  <a:pt x="0" y="72597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 userDrawn="1"/>
        </p:nvSpPr>
        <p:spPr>
          <a:xfrm>
            <a:off x="816625" y="2386804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テキスト ボックス 23"/>
          <p:cNvSpPr txBox="1"/>
          <p:nvPr userDrawn="1"/>
        </p:nvSpPr>
        <p:spPr>
          <a:xfrm>
            <a:off x="5106919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9397213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テキスト ボックス 25"/>
          <p:cNvSpPr txBox="1"/>
          <p:nvPr userDrawn="1"/>
        </p:nvSpPr>
        <p:spPr>
          <a:xfrm>
            <a:off x="13687506" y="2386802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04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タイトル 1"/>
          <p:cNvSpPr>
            <a:spLocks noGrp="1"/>
          </p:cNvSpPr>
          <p:nvPr>
            <p:ph type="title" hasCustomPrompt="1"/>
          </p:nvPr>
        </p:nvSpPr>
        <p:spPr>
          <a:xfrm>
            <a:off x="9280957" y="248400"/>
            <a:ext cx="8244250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496981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1367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28189" y="4184839"/>
            <a:ext cx="3729297" cy="1809561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092230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106744" y="4184839"/>
            <a:ext cx="3729297" cy="247919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37078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385299" y="4184839"/>
            <a:ext cx="3729297" cy="289813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3678369" y="3552224"/>
            <a:ext cx="3695231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663855" y="4184839"/>
            <a:ext cx="3729297" cy="352224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191" y="8098971"/>
            <a:ext cx="12735952" cy="130628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761206" y="7998731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323316" y="1543100"/>
            <a:ext cx="8098881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033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5" grpId="0" animBg="1"/>
      <p:bldP spid="8" grpId="0" animBg="1"/>
      <p:bldP spid="23" grpId="0"/>
      <p:bldP spid="24" grpId="0"/>
      <p:bldP spid="25" grpId="0"/>
      <p:bldP spid="26" grpId="0"/>
      <p:bldP spid="27" grpId="0"/>
      <p:bldP spid="28" grpId="0" animBg="1"/>
      <p:bldP spid="30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3362068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463077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47473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4866245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5572422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アーチ 41"/>
          <p:cNvSpPr/>
          <p:nvPr userDrawn="1"/>
        </p:nvSpPr>
        <p:spPr>
          <a:xfrm rot="3600000">
            <a:off x="1165671" y="6841128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3" name="アーチ 42"/>
          <p:cNvSpPr/>
          <p:nvPr userDrawn="1"/>
        </p:nvSpPr>
        <p:spPr>
          <a:xfrm rot="6618510">
            <a:off x="1282259" y="6957716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7076598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7782775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872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2" grpId="1" animBg="1"/>
      <p:bldP spid="43" grpId="0" animBg="1"/>
      <p:bldP spid="43" grpId="1" animBg="1"/>
      <p:bldP spid="44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11143377" y="3995458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1951518" y="5027955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6664309" y="1039044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5584189" y="247920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6500424" y="914897"/>
            <a:ext cx="5060429" cy="5060429"/>
          </a:xfrm>
          <a:prstGeom prst="ellipse">
            <a:avLst/>
          </a:prstGeom>
          <a:solidFill>
            <a:srgbClr val="0AB396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4329563" y="6222956"/>
            <a:ext cx="9577064" cy="792088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354674" y="6943700"/>
            <a:ext cx="9577064" cy="576064"/>
          </a:xfrm>
        </p:spPr>
        <p:txBody>
          <a:bodyPr anchor="t">
            <a:noAutofit/>
          </a:bodyPr>
          <a:lstStyle>
            <a:lvl1pPr algn="ctr">
              <a:defRPr sz="24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6664309" y="1039044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899794" y="7879804"/>
            <a:ext cx="12486825" cy="1584176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4354674" y="2047156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5584189" y="1899752"/>
            <a:ext cx="432048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13315215" y="4732632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602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2" grpId="1" animBg="1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495134" y="3058113"/>
            <a:ext cx="1080120" cy="72008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直角三角形 10"/>
          <p:cNvSpPr/>
          <p:nvPr userDrawn="1"/>
        </p:nvSpPr>
        <p:spPr>
          <a:xfrm rot="5400000">
            <a:off x="9214817" y="3054872"/>
            <a:ext cx="288034" cy="432841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711158" y="2291316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684870" y="3058113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19269" y="3199284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482996" y="4793500"/>
            <a:ext cx="1080120" cy="720080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直角三角形 23"/>
          <p:cNvSpPr/>
          <p:nvPr userDrawn="1"/>
        </p:nvSpPr>
        <p:spPr>
          <a:xfrm rot="5400000">
            <a:off x="9202679" y="4790259"/>
            <a:ext cx="288034" cy="432841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699020" y="4026703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672732" y="4793500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707131" y="4934671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8495134" y="6435294"/>
            <a:ext cx="1080120" cy="72008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直角三角形 29"/>
          <p:cNvSpPr/>
          <p:nvPr userDrawn="1"/>
        </p:nvSpPr>
        <p:spPr>
          <a:xfrm rot="5400000">
            <a:off x="9214817" y="6432053"/>
            <a:ext cx="288034" cy="432841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711158" y="5668497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9684870" y="6435294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719269" y="6576465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8489452" y="8170681"/>
            <a:ext cx="1080120" cy="72008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直角三角形 35"/>
          <p:cNvSpPr/>
          <p:nvPr userDrawn="1"/>
        </p:nvSpPr>
        <p:spPr>
          <a:xfrm rot="5400000">
            <a:off x="9209135" y="8167440"/>
            <a:ext cx="288034" cy="432841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8705476" y="7403884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9679188" y="8170681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9713587" y="8311852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74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50"/>
                            </p:stCondLst>
                            <p:childTnLst>
                              <p:par>
                                <p:cTn id="5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750"/>
                            </p:stCondLst>
                            <p:childTnLst>
                              <p:par>
                                <p:cTn id="9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1364343"/>
            <a:ext cx="7990959" cy="3096985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719270" y="4497389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4702627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1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8" grpId="0" animBg="1"/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610767" y="1173479"/>
            <a:ext cx="7920880" cy="8207948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2486299"/>
            <a:ext cx="7996244" cy="5314402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090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5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928688" y="0"/>
            <a:ext cx="8213725" cy="10287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829993"/>
            <a:ext cx="7990959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9719270" y="5376509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5497339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802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Icon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4615544"/>
          </a:xfrm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706599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706943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8182" y="4706943"/>
            <a:ext cx="3600000" cy="461520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3687753" y="43886"/>
            <a:ext cx="3600000" cy="461520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7337324" y="4706943"/>
            <a:ext cx="3600000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988185" y="43886"/>
            <a:ext cx="3600000" cy="4615200"/>
          </a:xfrm>
          <a:prstGeom prst="rect">
            <a:avLst/>
          </a:prstGeom>
          <a:solidFill>
            <a:schemeClr val="accent4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14636467" y="4707287"/>
            <a:ext cx="3600000" cy="4615200"/>
          </a:xfrm>
          <a:prstGeom prst="rect">
            <a:avLst/>
          </a:prstGeom>
          <a:solidFill>
            <a:schemeClr val="accent5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454109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103679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8753250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6052393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2404112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589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13781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34702" y="1281205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6894" y="1908628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1035134" y="1281206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207326" y="1908629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367934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540126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4668366" y="5908321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840558" y="6535744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574657" y="4401558"/>
            <a:ext cx="451795" cy="451795"/>
          </a:xfrm>
          <a:prstGeom prst="triangle">
            <a:avLst/>
          </a:prstGeom>
          <a:solidFill>
            <a:schemeClr val="accent2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8878888" y="4401558"/>
            <a:ext cx="451795" cy="451795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6172942" y="4401558"/>
            <a:ext cx="451795" cy="451795"/>
          </a:xfrm>
          <a:prstGeom prst="triangle">
            <a:avLst/>
          </a:prstGeom>
          <a:solidFill>
            <a:schemeClr val="accent5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5261856" y="4505027"/>
            <a:ext cx="451795" cy="451795"/>
          </a:xfrm>
          <a:prstGeom prst="triangle">
            <a:avLst/>
          </a:prstGeom>
          <a:solidFill>
            <a:schemeClr val="accent3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4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12524660" y="4505027"/>
            <a:ext cx="451795" cy="451795"/>
          </a:xfrm>
          <a:prstGeom prst="triangle">
            <a:avLst/>
          </a:prstGeom>
          <a:solidFill>
            <a:schemeClr val="accent4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37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4757" y="3291830"/>
            <a:ext cx="18286413" cy="3291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7192" y="3722610"/>
            <a:ext cx="18286413" cy="243027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-1" y="0"/>
            <a:ext cx="18286413" cy="32918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417975"/>
            <a:ext cx="18271655" cy="243027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9143206" y="329183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0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150226" y="1258434"/>
            <a:ext cx="8498925" cy="131520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150226" y="679004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99276" y="4594439"/>
            <a:ext cx="8498925" cy="126914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99276" y="4015009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0238" y="6799684"/>
            <a:ext cx="1742593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latin typeface="Arial Black" panose="020B0A04020102020204" pitchFamily="34" charset="0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095828"/>
            <a:ext cx="17425936" cy="133696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59029" y="7951812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49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/>
          <p:cNvGrpSpPr/>
          <p:nvPr userDrawn="1"/>
        </p:nvGrpSpPr>
        <p:grpSpPr>
          <a:xfrm>
            <a:off x="8269812" y="2685157"/>
            <a:ext cx="7178071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1878564" y="4398678"/>
            <a:ext cx="7313867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8284326" y="6112199"/>
            <a:ext cx="7178071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1864050" y="7825720"/>
            <a:ext cx="7313867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1864050" y="971636"/>
            <a:ext cx="7328381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761629" y="105864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>
            <a:off x="8738378" y="0"/>
            <a:ext cx="3856" cy="1042125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8408775" y="109608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177916" y="2772169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8408249" y="2809606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878564" y="1900261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177917" y="3613782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3761629" y="448569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8408775" y="4523127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878564" y="5327303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192430" y="6199211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8422763" y="6236648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192431" y="7040824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3747115" y="7912732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8394261" y="7950169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864050" y="8754345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34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0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80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"/>
                            </p:stCondLst>
                            <p:childTnLst>
                              <p:par>
                                <p:cTn id="8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9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00"/>
                            </p:stCondLst>
                            <p:childTnLst>
                              <p:par>
                                <p:cTn id="9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90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2056892" y="3918634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2056892" y="5258412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2056892" y="6598190"/>
            <a:ext cx="6003425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2056892" y="7937968"/>
            <a:ext cx="6003425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2056892" y="2578856"/>
            <a:ext cx="6003425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2629515" y="266586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 flipH="1">
            <a:off x="7605738" y="0"/>
            <a:ext cx="526" cy="1028700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7276398" y="270330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641600" y="3977035"/>
            <a:ext cx="4377035" cy="777302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7276398" y="4043083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8181930" y="2594816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181930" y="3934594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2629515" y="5345424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7276398" y="5382861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8181930" y="5274372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2641600" y="6656591"/>
            <a:ext cx="4377035" cy="777302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7276398" y="672263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8181930" y="6614150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2629515" y="802498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7276398" y="806241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8181930" y="7953928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正方形/長方形 50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417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00"/>
                            </p:stCondLst>
                            <p:childTnLst>
                              <p:par>
                                <p:cTn id="5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800"/>
                            </p:stCondLst>
                            <p:childTnLst>
                              <p:par>
                                <p:cTn id="7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30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9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400"/>
                            </p:stCondLst>
                            <p:childTnLst>
                              <p:par>
                                <p:cTn id="9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9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rp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-2"/>
            <a:ext cx="18286413" cy="23829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10" y="382380"/>
            <a:ext cx="11291454" cy="9421179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8506709" y="248400"/>
            <a:ext cx="9599849" cy="12024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455" y="2665868"/>
            <a:ext cx="570245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23456" y="3412235"/>
            <a:ext cx="5708072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26473" y="5866268"/>
            <a:ext cx="358832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26474" y="6612635"/>
            <a:ext cx="3591863" cy="236511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3119272" y="5092969"/>
            <a:ext cx="4705908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3120254" y="5839336"/>
            <a:ext cx="4710545" cy="309685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359236" y="7889043"/>
            <a:ext cx="339436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5223164" y="8635410"/>
            <a:ext cx="4536471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 userDrawn="1"/>
        </p:nvCxnSpPr>
        <p:spPr>
          <a:xfrm flipV="1">
            <a:off x="6359237" y="2917371"/>
            <a:ext cx="1523999" cy="130629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 userDrawn="1"/>
        </p:nvCxnSpPr>
        <p:spPr>
          <a:xfrm flipH="1" flipV="1">
            <a:off x="4142509" y="6276109"/>
            <a:ext cx="1282814" cy="290946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endCxn id="18" idx="3"/>
          </p:cNvCxnSpPr>
          <p:nvPr userDrawn="1"/>
        </p:nvCxnSpPr>
        <p:spPr>
          <a:xfrm flipH="1">
            <a:off x="9753599" y="8007939"/>
            <a:ext cx="775860" cy="241144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6" idx="1"/>
          </p:cNvCxnSpPr>
          <p:nvPr userDrawn="1"/>
        </p:nvCxnSpPr>
        <p:spPr>
          <a:xfrm flipH="1" flipV="1">
            <a:off x="10068670" y="5278582"/>
            <a:ext cx="3050602" cy="174427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 userDrawn="1"/>
        </p:nvSpPr>
        <p:spPr>
          <a:xfrm>
            <a:off x="8707289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8533624" y="1543100"/>
            <a:ext cx="9601994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937834" y="3287181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734954" y="648119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6381842" y="853805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13251124" y="5725579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480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5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5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5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9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4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3362068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463077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47473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4866245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5572422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 userDrawn="1"/>
        </p:nvSpPr>
        <p:spPr>
          <a:xfrm rot="3600000">
            <a:off x="1164538" y="6846952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 userDrawn="1"/>
        </p:nvSpPr>
        <p:spPr>
          <a:xfrm rot="6618510">
            <a:off x="1281126" y="6963540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2021917" y="7082422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2707932" y="7788599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227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1374700" y="4510269"/>
            <a:ext cx="12846751" cy="8431181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69" y="911133"/>
            <a:ext cx="4142834" cy="8464733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2455893" y="2008413"/>
            <a:ext cx="3525807" cy="631725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635932" y="1946365"/>
            <a:ext cx="10930282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6767064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635931" y="5497339"/>
            <a:ext cx="10954256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306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11" grpId="0"/>
      <p:bldP spid="12" grpId="0" animBg="1"/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677416" y="6669596"/>
            <a:ext cx="8096797" cy="5313838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95" y="1327349"/>
            <a:ext cx="5884221" cy="836637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37" y="4401204"/>
            <a:ext cx="2611063" cy="5334986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3940519" y="2115503"/>
            <a:ext cx="5089181" cy="676179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1379954" y="5114472"/>
            <a:ext cx="2179345" cy="393046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 rot="2700000">
            <a:off x="4379955" y="4588006"/>
            <a:ext cx="12380312" cy="9026445"/>
          </a:xfrm>
          <a:custGeom>
            <a:avLst/>
            <a:gdLst/>
            <a:ahLst/>
            <a:cxnLst/>
            <a:rect l="l" t="t" r="r" b="b"/>
            <a:pathLst>
              <a:path w="12380312" h="9026445">
                <a:moveTo>
                  <a:pt x="0" y="2"/>
                </a:moveTo>
                <a:lnTo>
                  <a:pt x="12380312" y="0"/>
                </a:lnTo>
                <a:lnTo>
                  <a:pt x="6191503" y="6188809"/>
                </a:lnTo>
                <a:lnTo>
                  <a:pt x="2514854" y="9026445"/>
                </a:lnTo>
                <a:lnTo>
                  <a:pt x="5536992" y="6004307"/>
                </a:lnTo>
                <a:cubicBezTo>
                  <a:pt x="5681923" y="5859376"/>
                  <a:pt x="5681923" y="5624397"/>
                  <a:pt x="5536992" y="5479467"/>
                </a:cubicBezTo>
                <a:lnTo>
                  <a:pt x="145909" y="88383"/>
                </a:lnTo>
                <a:cubicBezTo>
                  <a:pt x="103613" y="46088"/>
                  <a:pt x="53648" y="16135"/>
                  <a:pt x="0" y="2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775491" y="1946365"/>
            <a:ext cx="7777111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9873123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5497339"/>
            <a:ext cx="7794169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116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6" grpId="1"/>
      <p:bldP spid="18" grpId="0"/>
      <p:bldP spid="18" grpId="1"/>
      <p:bldP spid="9" grpId="0" animBg="1"/>
      <p:bldP spid="19" grpId="0"/>
      <p:bldP spid="20" grpId="0" animBg="1"/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nd 4 Poi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-1"/>
            <a:ext cx="18286413" cy="6204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 userDrawn="1"/>
        </p:nvSpPr>
        <p:spPr>
          <a:xfrm rot="2700000">
            <a:off x="6717808" y="2315279"/>
            <a:ext cx="8354720" cy="6389625"/>
          </a:xfrm>
          <a:custGeom>
            <a:avLst/>
            <a:gdLst/>
            <a:ahLst/>
            <a:cxnLst/>
            <a:rect l="l" t="t" r="r" b="b"/>
            <a:pathLst>
              <a:path w="8354720" h="6389625">
                <a:moveTo>
                  <a:pt x="0" y="4424528"/>
                </a:moveTo>
                <a:lnTo>
                  <a:pt x="1965096" y="6389624"/>
                </a:lnTo>
                <a:lnTo>
                  <a:pt x="1965095" y="6389625"/>
                </a:lnTo>
                <a:lnTo>
                  <a:pt x="0" y="4424529"/>
                </a:lnTo>
                <a:close/>
                <a:moveTo>
                  <a:pt x="1381229" y="1"/>
                </a:moveTo>
                <a:lnTo>
                  <a:pt x="8354720" y="0"/>
                </a:lnTo>
                <a:lnTo>
                  <a:pt x="4894522" y="3460197"/>
                </a:lnTo>
                <a:lnTo>
                  <a:pt x="1547176" y="112852"/>
                </a:lnTo>
                <a:cubicBezTo>
                  <a:pt x="1497951" y="63626"/>
                  <a:pt x="1441839" y="25483"/>
                  <a:pt x="1381229" y="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461589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2"/>
          <a:stretch/>
        </p:blipFill>
        <p:spPr>
          <a:xfrm>
            <a:off x="7071788" y="911133"/>
            <a:ext cx="4142834" cy="5293723"/>
          </a:xfrm>
          <a:prstGeom prst="rect">
            <a:avLst/>
          </a:prstGeom>
          <a:effectLst/>
        </p:spPr>
      </p:pic>
      <p:sp>
        <p:nvSpPr>
          <p:cNvPr id="8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7373112" y="2008413"/>
            <a:ext cx="3525807" cy="419644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円/楕円 21"/>
          <p:cNvSpPr/>
          <p:nvPr userDrawn="1"/>
        </p:nvSpPr>
        <p:spPr>
          <a:xfrm>
            <a:off x="5152572" y="1698258"/>
            <a:ext cx="1400539" cy="14005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520614" y="206630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28165" y="1689841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783770" y="2235366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5152571" y="3955229"/>
            <a:ext cx="1400539" cy="14005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5520613" y="432327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828164" y="3946812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45" hasCustomPrompt="1"/>
          </p:nvPr>
        </p:nvSpPr>
        <p:spPr>
          <a:xfrm>
            <a:off x="783769" y="4492337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11749315" y="1694628"/>
            <a:ext cx="1400539" cy="14005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3"/>
              </a:solidFill>
            </a:endParaRPr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2117357" y="20626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47" hasCustomPrompt="1"/>
          </p:nvPr>
        </p:nvSpPr>
        <p:spPr>
          <a:xfrm>
            <a:off x="13288682" y="16862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3287829" y="22317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円/楕円 36"/>
          <p:cNvSpPr/>
          <p:nvPr userDrawn="1"/>
        </p:nvSpPr>
        <p:spPr>
          <a:xfrm>
            <a:off x="11749315" y="3955228"/>
            <a:ext cx="1400539" cy="14005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12117357" y="43232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3288682" y="39468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51" hasCustomPrompt="1"/>
          </p:nvPr>
        </p:nvSpPr>
        <p:spPr>
          <a:xfrm>
            <a:off x="13287829" y="44923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558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"/>
                            </p:stCondLst>
                            <p:childTnLst>
                              <p:par>
                                <p:cTn id="5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00"/>
                            </p:stCondLst>
                            <p:childTnLst>
                              <p:par>
                                <p:cTn id="9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400"/>
                            </p:stCondLst>
                            <p:childTnLst>
                              <p:par>
                                <p:cTn id="10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22" grpId="0" animBg="1"/>
      <p:bldP spid="23" grpId="0"/>
      <p:bldP spid="2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/>
      <p:bldP spid="3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/>
      <p:bldP spid="3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 userDrawn="1"/>
        </p:nvSpPr>
        <p:spPr>
          <a:xfrm rot="18900000">
            <a:off x="3883795" y="2082068"/>
            <a:ext cx="11703601" cy="13856870"/>
          </a:xfrm>
          <a:custGeom>
            <a:avLst/>
            <a:gdLst/>
            <a:ahLst/>
            <a:cxnLst/>
            <a:rect l="l" t="t" r="r" b="b"/>
            <a:pathLst>
              <a:path w="11703601" h="13856870">
                <a:moveTo>
                  <a:pt x="11703601" y="2930668"/>
                </a:moveTo>
                <a:lnTo>
                  <a:pt x="11703601" y="13128263"/>
                </a:lnTo>
                <a:lnTo>
                  <a:pt x="10974994" y="13856870"/>
                </a:lnTo>
                <a:lnTo>
                  <a:pt x="0" y="2881876"/>
                </a:lnTo>
                <a:lnTo>
                  <a:pt x="1" y="0"/>
                </a:lnTo>
                <a:lnTo>
                  <a:pt x="7317135" y="7317134"/>
                </a:lnTo>
                <a:close/>
              </a:path>
            </a:pathLst>
          </a:custGeom>
          <a:solidFill>
            <a:schemeClr val="accent3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26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677771" y="2393778"/>
            <a:ext cx="10397852" cy="584606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38" name="グループ化 37"/>
          <p:cNvGrpSpPr/>
          <p:nvPr userDrawn="1"/>
        </p:nvGrpSpPr>
        <p:grpSpPr>
          <a:xfrm>
            <a:off x="677772" y="1800272"/>
            <a:ext cx="10397851" cy="593505"/>
            <a:chOff x="4888773" y="2065794"/>
            <a:chExt cx="8534400" cy="487140"/>
          </a:xfrm>
        </p:grpSpPr>
        <p:sp>
          <p:nvSpPr>
            <p:cNvPr id="27" name="角丸四角形 7"/>
            <p:cNvSpPr/>
            <p:nvPr userDrawn="1"/>
          </p:nvSpPr>
          <p:spPr>
            <a:xfrm>
              <a:off x="4888773" y="2065794"/>
              <a:ext cx="8534400" cy="487140"/>
            </a:xfrm>
            <a:custGeom>
              <a:avLst/>
              <a:gdLst/>
              <a:ahLst/>
              <a:cxnLst/>
              <a:rect l="l" t="t" r="r" b="b"/>
              <a:pathLst>
                <a:path w="8534400" h="487140">
                  <a:moveTo>
                    <a:pt x="148176" y="0"/>
                  </a:moveTo>
                  <a:lnTo>
                    <a:pt x="8386224" y="0"/>
                  </a:lnTo>
                  <a:cubicBezTo>
                    <a:pt x="8468059" y="0"/>
                    <a:pt x="8534400" y="66341"/>
                    <a:pt x="8534400" y="148176"/>
                  </a:cubicBezTo>
                  <a:lnTo>
                    <a:pt x="8534400" y="487140"/>
                  </a:lnTo>
                  <a:lnTo>
                    <a:pt x="0" y="487140"/>
                  </a:lnTo>
                  <a:lnTo>
                    <a:pt x="0" y="148176"/>
                  </a:lnTo>
                  <a:cubicBezTo>
                    <a:pt x="0" y="66341"/>
                    <a:pt x="66341" y="0"/>
                    <a:pt x="14817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888773" y="2489434"/>
              <a:ext cx="8534400" cy="6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9" name="グループ化 28"/>
            <p:cNvGrpSpPr/>
            <p:nvPr userDrawn="1"/>
          </p:nvGrpSpPr>
          <p:grpSpPr>
            <a:xfrm>
              <a:off x="5071109" y="2204589"/>
              <a:ext cx="542925" cy="142875"/>
              <a:chOff x="2524125" y="1614487"/>
              <a:chExt cx="542925" cy="142875"/>
            </a:xfrm>
          </p:grpSpPr>
          <p:sp>
            <p:nvSpPr>
              <p:cNvPr id="30" name="円/楕円 29"/>
              <p:cNvSpPr/>
              <p:nvPr userDrawn="1"/>
            </p:nvSpPr>
            <p:spPr>
              <a:xfrm>
                <a:off x="2524125" y="1614487"/>
                <a:ext cx="142875" cy="1428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30"/>
              <p:cNvSpPr/>
              <p:nvPr userDrawn="1"/>
            </p:nvSpPr>
            <p:spPr>
              <a:xfrm>
                <a:off x="2724150" y="1614487"/>
                <a:ext cx="142875" cy="1428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/楕円 31"/>
              <p:cNvSpPr/>
              <p:nvPr userDrawn="1"/>
            </p:nvSpPr>
            <p:spPr>
              <a:xfrm>
                <a:off x="2924175" y="1614487"/>
                <a:ext cx="142875" cy="1428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>
              <a:off x="13043533" y="2180776"/>
              <a:ext cx="200026" cy="190500"/>
              <a:chOff x="7781924" y="1704975"/>
              <a:chExt cx="200026" cy="1905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4" name="正方形/長方形 33"/>
              <p:cNvSpPr/>
              <p:nvPr userDrawn="1"/>
            </p:nvSpPr>
            <p:spPr>
              <a:xfrm>
                <a:off x="7781925" y="1704975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/>
              <p:cNvSpPr/>
              <p:nvPr userDrawn="1"/>
            </p:nvSpPr>
            <p:spPr>
              <a:xfrm>
                <a:off x="7781925" y="1776413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正方形/長方形 35"/>
              <p:cNvSpPr/>
              <p:nvPr userDrawn="1"/>
            </p:nvSpPr>
            <p:spPr>
              <a:xfrm>
                <a:off x="7781924" y="1847850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11375454" y="829993"/>
            <a:ext cx="6192688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11447462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1395429" y="5497339"/>
            <a:ext cx="6196784" cy="346258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576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26" grpId="0" animBg="1"/>
      <p:bldP spid="26" grpId="1" animBg="1"/>
      <p:bldP spid="40" grpId="0"/>
      <p:bldP spid="41" grpId="0" animBg="1"/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8286413" cy="44849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82170" y="986976"/>
            <a:ext cx="17199429" cy="3381824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1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8" name="テキスト プレースホルダー 8"/>
          <p:cNvSpPr>
            <a:spLocks noGrp="1"/>
          </p:cNvSpPr>
          <p:nvPr>
            <p:ph type="body" sz="quarter" idx="12" hasCustomPrompt="1"/>
          </p:nvPr>
        </p:nvSpPr>
        <p:spPr>
          <a:xfrm>
            <a:off x="682172" y="4571998"/>
            <a:ext cx="8069942" cy="4542971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 baseline="0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768342" y="4760682"/>
            <a:ext cx="9113257" cy="433977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388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0" y="6132288"/>
            <a:ext cx="8302630" cy="45719"/>
          </a:xfrm>
          <a:prstGeom prst="rect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754352" y="6966857"/>
            <a:ext cx="1756228" cy="175622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1397829" y="1600838"/>
            <a:ext cx="6904800" cy="690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1646019" y="1818285"/>
            <a:ext cx="6904800" cy="69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7716616" y="1934006"/>
            <a:ext cx="1404254" cy="140425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890750" y="8404305"/>
            <a:ext cx="863602" cy="86360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8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142413" y="2481938"/>
            <a:ext cx="8739186" cy="1524008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9458009" y="45220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464800" y="4206405"/>
            <a:ext cx="7416799" cy="1183533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458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22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図プレースホルダー 12"/>
          <p:cNvSpPr>
            <a:spLocks noGrp="1"/>
          </p:cNvSpPr>
          <p:nvPr>
            <p:ph type="pic" sz="quarter" idx="27" hasCustomPrompt="1"/>
          </p:nvPr>
        </p:nvSpPr>
        <p:spPr>
          <a:xfrm>
            <a:off x="13776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4340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9" hasCustomPrompt="1"/>
          </p:nvPr>
        </p:nvSpPr>
        <p:spPr>
          <a:xfrm>
            <a:off x="9458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0022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13776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4340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9052460" y="1738038"/>
            <a:ext cx="504373" cy="5043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1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00"/>
                            </p:stCondLst>
                            <p:childTnLst>
                              <p:par>
                                <p:cTn id="128" presetID="34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3" grpId="1" animBg="1"/>
      <p:bldP spid="27" grpId="0" animBg="1"/>
      <p:bldP spid="27" grpId="1" animBg="1"/>
      <p:bldP spid="2" grpId="0" animBg="1"/>
      <p:bldP spid="2" grpId="1" animBg="1"/>
      <p:bldP spid="25" grpId="0" animBg="1"/>
      <p:bldP spid="25" grpId="1" animBg="1"/>
      <p:bldP spid="24" grpId="0" animBg="1"/>
      <p:bldP spid="24" grpId="1" animBg="1"/>
      <p:bldP spid="8" grpId="0"/>
      <p:bldP spid="8" grpId="1"/>
      <p:bldP spid="10" grpId="0"/>
      <p:bldP spid="10" grpId="1"/>
      <p:bldP spid="1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7" grpId="1"/>
      <p:bldP spid="18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19" grpId="1"/>
      <p:bldP spid="2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/>
      <p:bldP spid="21" grpId="1"/>
      <p:bldP spid="2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6" grpId="1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グループ化 38"/>
          <p:cNvGrpSpPr/>
          <p:nvPr userDrawn="1"/>
        </p:nvGrpSpPr>
        <p:grpSpPr>
          <a:xfrm flipH="1">
            <a:off x="6153597" y="2531512"/>
            <a:ext cx="4056747" cy="7542332"/>
            <a:chOff x="1400631" y="2191657"/>
            <a:chExt cx="3439887" cy="6734629"/>
          </a:xfrm>
          <a:solidFill>
            <a:schemeClr val="bg1">
              <a:lumMod val="85000"/>
            </a:schemeClr>
          </a:solidFill>
        </p:grpSpPr>
        <p:sp>
          <p:nvSpPr>
            <p:cNvPr id="53" name="直角三角形 52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直角三角形 53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5" name="グループ化 84"/>
          <p:cNvGrpSpPr/>
          <p:nvPr userDrawn="1"/>
        </p:nvGrpSpPr>
        <p:grpSpPr>
          <a:xfrm>
            <a:off x="2096849" y="2533939"/>
            <a:ext cx="4056747" cy="7542332"/>
            <a:chOff x="1400631" y="2191657"/>
            <a:chExt cx="3439887" cy="6734629"/>
          </a:xfrm>
          <a:solidFill>
            <a:schemeClr val="bg1">
              <a:lumMod val="65000"/>
            </a:schemeClr>
          </a:solidFill>
        </p:grpSpPr>
        <p:sp>
          <p:nvSpPr>
            <p:cNvPr id="86" name="直角三角形 85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直角三角形 86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" name="直角三角形 25"/>
          <p:cNvSpPr/>
          <p:nvPr userDrawn="1"/>
        </p:nvSpPr>
        <p:spPr>
          <a:xfrm rot="16200000" flipH="1">
            <a:off x="884597" y="-884601"/>
            <a:ext cx="4385420" cy="6154621"/>
          </a:xfrm>
          <a:custGeom>
            <a:avLst/>
            <a:gdLst/>
            <a:ahLst/>
            <a:cxnLst/>
            <a:rect l="l" t="t" r="r" b="b"/>
            <a:pathLst>
              <a:path w="4385420" h="6154621">
                <a:moveTo>
                  <a:pt x="688593" y="1814402"/>
                </a:moveTo>
                <a:lnTo>
                  <a:pt x="2537007" y="6154621"/>
                </a:lnTo>
                <a:lnTo>
                  <a:pt x="2537007" y="6154618"/>
                </a:lnTo>
                <a:lnTo>
                  <a:pt x="4385420" y="6154618"/>
                </a:lnTo>
                <a:lnTo>
                  <a:pt x="2537006" y="1814399"/>
                </a:lnTo>
                <a:lnTo>
                  <a:pt x="2537006" y="1814402"/>
                </a:lnTo>
                <a:close/>
                <a:moveTo>
                  <a:pt x="0" y="0"/>
                </a:moveTo>
                <a:lnTo>
                  <a:pt x="0" y="197532"/>
                </a:lnTo>
                <a:lnTo>
                  <a:pt x="688592" y="1814398"/>
                </a:lnTo>
                <a:lnTo>
                  <a:pt x="688592" y="1814395"/>
                </a:lnTo>
                <a:lnTo>
                  <a:pt x="2537005" y="1814395"/>
                </a:lnTo>
                <a:lnTo>
                  <a:pt x="1764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/>
          <p:cNvSpPr/>
          <p:nvPr userDrawn="1"/>
        </p:nvSpPr>
        <p:spPr>
          <a:xfrm>
            <a:off x="6154618" y="2533939"/>
            <a:ext cx="1001379" cy="1851482"/>
          </a:xfrm>
          <a:custGeom>
            <a:avLst/>
            <a:gdLst>
              <a:gd name="connsiteX0" fmla="*/ 0 w 1001379"/>
              <a:gd name="connsiteY0" fmla="*/ 0 h 1851482"/>
              <a:gd name="connsiteX1" fmla="*/ 1001379 w 1001379"/>
              <a:gd name="connsiteY1" fmla="*/ 1426422 h 1851482"/>
              <a:gd name="connsiteX2" fmla="*/ 0 w 1001379"/>
              <a:gd name="connsiteY2" fmla="*/ 1851482 h 1851482"/>
              <a:gd name="connsiteX3" fmla="*/ 0 w 1001379"/>
              <a:gd name="connsiteY3" fmla="*/ 0 h 185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379" h="1851482">
                <a:moveTo>
                  <a:pt x="0" y="0"/>
                </a:moveTo>
                <a:lnTo>
                  <a:pt x="1001379" y="1426422"/>
                </a:lnTo>
                <a:lnTo>
                  <a:pt x="0" y="1851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36" name="直角三角形 35"/>
          <p:cNvSpPr/>
          <p:nvPr userDrawn="1"/>
        </p:nvSpPr>
        <p:spPr>
          <a:xfrm rot="16200000" flipH="1">
            <a:off x="842535" y="4764187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0" y="1814399"/>
                </a:lnTo>
                <a:lnTo>
                  <a:pt x="2621130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29" y="1814395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/>
          <p:nvPr userDrawn="1"/>
        </p:nvSpPr>
        <p:spPr>
          <a:xfrm rot="16200000" flipH="1">
            <a:off x="842535" y="968700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1" y="1814399"/>
                </a:lnTo>
                <a:lnTo>
                  <a:pt x="2621131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30" y="1814395"/>
                </a:lnTo>
                <a:lnTo>
                  <a:pt x="18484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/>
          <p:nvPr userDrawn="1"/>
        </p:nvSpPr>
        <p:spPr>
          <a:xfrm rot="16200000" flipH="1">
            <a:off x="842536" y="2866443"/>
            <a:ext cx="4469544" cy="6154620"/>
          </a:xfrm>
          <a:custGeom>
            <a:avLst/>
            <a:gdLst/>
            <a:ahLst/>
            <a:cxnLst/>
            <a:rect l="l" t="t" r="r" b="b"/>
            <a:pathLst>
              <a:path w="4469544" h="6154620">
                <a:moveTo>
                  <a:pt x="772717" y="1814401"/>
                </a:moveTo>
                <a:lnTo>
                  <a:pt x="2621131" y="6154620"/>
                </a:lnTo>
                <a:lnTo>
                  <a:pt x="2621131" y="6154617"/>
                </a:lnTo>
                <a:lnTo>
                  <a:pt x="4469544" y="6154617"/>
                </a:lnTo>
                <a:lnTo>
                  <a:pt x="2621130" y="1814398"/>
                </a:lnTo>
                <a:lnTo>
                  <a:pt x="2621130" y="1814401"/>
                </a:lnTo>
                <a:close/>
                <a:moveTo>
                  <a:pt x="0" y="0"/>
                </a:moveTo>
                <a:lnTo>
                  <a:pt x="772716" y="1814397"/>
                </a:lnTo>
                <a:lnTo>
                  <a:pt x="772716" y="1814394"/>
                </a:lnTo>
                <a:lnTo>
                  <a:pt x="2621129" y="1814394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/>
          <p:cNvSpPr/>
          <p:nvPr userDrawn="1"/>
        </p:nvSpPr>
        <p:spPr>
          <a:xfrm>
            <a:off x="6154617" y="3998626"/>
            <a:ext cx="2026350" cy="2281896"/>
          </a:xfrm>
          <a:custGeom>
            <a:avLst/>
            <a:gdLst>
              <a:gd name="connsiteX0" fmla="*/ 1028242 w 2026350"/>
              <a:gd name="connsiteY0" fmla="*/ 0 h 2281896"/>
              <a:gd name="connsiteX1" fmla="*/ 2026350 w 2026350"/>
              <a:gd name="connsiteY1" fmla="*/ 1421762 h 2281896"/>
              <a:gd name="connsiteX2" fmla="*/ 0 w 2026350"/>
              <a:gd name="connsiteY2" fmla="*/ 2281896 h 2281896"/>
              <a:gd name="connsiteX3" fmla="*/ 0 w 2026350"/>
              <a:gd name="connsiteY3" fmla="*/ 436463 h 2281896"/>
              <a:gd name="connsiteX4" fmla="*/ 1028242 w 2026350"/>
              <a:gd name="connsiteY4" fmla="*/ 0 h 228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6350" h="2281896">
                <a:moveTo>
                  <a:pt x="1028242" y="0"/>
                </a:moveTo>
                <a:lnTo>
                  <a:pt x="2026350" y="1421762"/>
                </a:lnTo>
                <a:lnTo>
                  <a:pt x="0" y="2281896"/>
                </a:lnTo>
                <a:lnTo>
                  <a:pt x="0" y="436463"/>
                </a:lnTo>
                <a:lnTo>
                  <a:pt x="1028242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/>
          <p:cNvSpPr/>
          <p:nvPr userDrawn="1"/>
        </p:nvSpPr>
        <p:spPr>
          <a:xfrm>
            <a:off x="6154618" y="5458653"/>
            <a:ext cx="3052187" cy="2718573"/>
          </a:xfrm>
          <a:custGeom>
            <a:avLst/>
            <a:gdLst>
              <a:gd name="connsiteX0" fmla="*/ 2053212 w 3052187"/>
              <a:gd name="connsiteY0" fmla="*/ 0 h 2718573"/>
              <a:gd name="connsiteX1" fmla="*/ 3052187 w 3052187"/>
              <a:gd name="connsiteY1" fmla="*/ 1422997 h 2718573"/>
              <a:gd name="connsiteX2" fmla="*/ 0 w 3052187"/>
              <a:gd name="connsiteY2" fmla="*/ 2718573 h 2718573"/>
              <a:gd name="connsiteX3" fmla="*/ 0 w 3052187"/>
              <a:gd name="connsiteY3" fmla="*/ 871537 h 2718573"/>
              <a:gd name="connsiteX4" fmla="*/ 2053212 w 3052187"/>
              <a:gd name="connsiteY4" fmla="*/ 0 h 27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2187" h="2718573">
                <a:moveTo>
                  <a:pt x="2053212" y="0"/>
                </a:moveTo>
                <a:lnTo>
                  <a:pt x="3052187" y="1422997"/>
                </a:lnTo>
                <a:lnTo>
                  <a:pt x="0" y="2718573"/>
                </a:lnTo>
                <a:lnTo>
                  <a:pt x="0" y="871537"/>
                </a:lnTo>
                <a:lnTo>
                  <a:pt x="205321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6154615" y="6919914"/>
            <a:ext cx="4056748" cy="3156356"/>
            <a:chOff x="7549101" y="6886372"/>
            <a:chExt cx="4056748" cy="315635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0" name="フリーフォーム 59"/>
            <p:cNvSpPr/>
            <p:nvPr userDrawn="1"/>
          </p:nvSpPr>
          <p:spPr>
            <a:xfrm>
              <a:off x="7549104" y="6886372"/>
              <a:ext cx="4056745" cy="1392686"/>
            </a:xfrm>
            <a:custGeom>
              <a:avLst/>
              <a:gdLst>
                <a:gd name="connsiteX0" fmla="*/ 3079049 w 4056745"/>
                <a:gd name="connsiteY0" fmla="*/ 0 h 1392686"/>
                <a:gd name="connsiteX1" fmla="*/ 4056745 w 4056745"/>
                <a:gd name="connsiteY1" fmla="*/ 1392686 h 1392686"/>
                <a:gd name="connsiteX2" fmla="*/ 0 w 4056745"/>
                <a:gd name="connsiteY2" fmla="*/ 1392686 h 1392686"/>
                <a:gd name="connsiteX3" fmla="*/ 0 w 4056745"/>
                <a:gd name="connsiteY3" fmla="*/ 1306979 h 1392686"/>
                <a:gd name="connsiteX4" fmla="*/ 3079049 w 4056745"/>
                <a:gd name="connsiteY4" fmla="*/ 0 h 139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745" h="1392686">
                  <a:moveTo>
                    <a:pt x="3079049" y="0"/>
                  </a:moveTo>
                  <a:lnTo>
                    <a:pt x="4056745" y="1392686"/>
                  </a:lnTo>
                  <a:lnTo>
                    <a:pt x="0" y="1392686"/>
                  </a:lnTo>
                  <a:lnTo>
                    <a:pt x="0" y="1306979"/>
                  </a:lnTo>
                  <a:lnTo>
                    <a:pt x="30790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/>
            <p:cNvSpPr/>
            <p:nvPr userDrawn="1"/>
          </p:nvSpPr>
          <p:spPr>
            <a:xfrm>
              <a:off x="7549101" y="8279059"/>
              <a:ext cx="4056747" cy="1763669"/>
            </a:xfrm>
            <a:custGeom>
              <a:avLst/>
              <a:gdLst>
                <a:gd name="connsiteX0" fmla="*/ 0 w 4056747"/>
                <a:gd name="connsiteY0" fmla="*/ 0 h 1763669"/>
                <a:gd name="connsiteX1" fmla="*/ 4056747 w 4056747"/>
                <a:gd name="connsiteY1" fmla="*/ 0 h 1763669"/>
                <a:gd name="connsiteX2" fmla="*/ 0 w 4056747"/>
                <a:gd name="connsiteY2" fmla="*/ 1763669 h 1763669"/>
                <a:gd name="connsiteX3" fmla="*/ 0 w 4056747"/>
                <a:gd name="connsiteY3" fmla="*/ 0 h 17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6747" h="1763669">
                  <a:moveTo>
                    <a:pt x="0" y="0"/>
                  </a:moveTo>
                  <a:lnTo>
                    <a:pt x="4056747" y="0"/>
                  </a:lnTo>
                  <a:lnTo>
                    <a:pt x="0" y="176366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 rot="1380000">
            <a:off x="1279776" y="1724416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 rot="1380000">
            <a:off x="1279776" y="3627307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 rot="1380000">
            <a:off x="1279776" y="5530198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 rot="1380000">
            <a:off x="1279776" y="7433090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 userDrawn="1"/>
        </p:nvSpPr>
        <p:spPr>
          <a:xfrm>
            <a:off x="6180019" y="3503092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01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6713912" y="5157454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02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7" name="テキスト ボックス 66"/>
          <p:cNvSpPr txBox="1"/>
          <p:nvPr userDrawn="1"/>
        </p:nvSpPr>
        <p:spPr>
          <a:xfrm>
            <a:off x="7270297" y="6823360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03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9" name="テキスト ボックス 68"/>
          <p:cNvSpPr txBox="1"/>
          <p:nvPr userDrawn="1"/>
        </p:nvSpPr>
        <p:spPr>
          <a:xfrm>
            <a:off x="7799473" y="8465001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04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7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 rot="1380000">
            <a:off x="5048898" y="2851349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 rot="1380000">
            <a:off x="5048898" y="4752195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 rot="1380000">
            <a:off x="5048898" y="665304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 rot="1380000">
            <a:off x="5048898" y="8553888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202057" y="246327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8263702" y="3895507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291883" y="532774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0245469" y="6759976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043539" y="246956"/>
            <a:ext cx="11765081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115547" y="1543100"/>
            <a:ext cx="11659064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4" name="正方形/長方形 83"/>
          <p:cNvSpPr/>
          <p:nvPr userDrawn="1"/>
        </p:nvSpPr>
        <p:spPr>
          <a:xfrm>
            <a:off x="6187555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561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250"/>
                            </p:stCondLst>
                            <p:childTnLst>
                              <p:par>
                                <p:cTn id="9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750"/>
                            </p:stCondLst>
                            <p:childTnLst>
                              <p:par>
                                <p:cTn id="12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68" grpId="0" animBg="1"/>
      <p:bldP spid="68" grpId="1" animBg="1"/>
      <p:bldP spid="36" grpId="0" animBg="1"/>
      <p:bldP spid="36" grpId="1" animBg="1"/>
      <p:bldP spid="30" grpId="0" animBg="1"/>
      <p:bldP spid="30" grpId="1" animBg="1"/>
      <p:bldP spid="33" grpId="0" animBg="1"/>
      <p:bldP spid="33" grpId="1" animBg="1"/>
      <p:bldP spid="66" grpId="0" animBg="1"/>
      <p:bldP spid="66" grpId="1" animBg="1"/>
      <p:bldP spid="63" grpId="0" animBg="1"/>
      <p:bldP spid="63" grpId="1" animBg="1"/>
      <p:bldP spid="5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65" grpId="0"/>
      <p:bldP spid="67" grpId="0"/>
      <p:bldP spid="69" grpId="0"/>
      <p:bldP spid="70" grpId="0"/>
      <p:bldP spid="71" grpId="0"/>
      <p:bldP spid="72" grpId="0"/>
      <p:bldP spid="73" grpId="0"/>
      <p:bldP spid="7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/>
      <p:bldP spid="8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2656478" y="2368837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2656478" y="3434295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3562010" y="2260348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3562010" y="3325806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2656478" y="4499753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3562010" y="4391264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2656478" y="558349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562010" y="5475010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2656478" y="664895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3562010" y="6540468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2" name="円/楕円 13"/>
          <p:cNvSpPr/>
          <p:nvPr userDrawn="1"/>
        </p:nvSpPr>
        <p:spPr>
          <a:xfrm>
            <a:off x="2643778" y="7703057"/>
            <a:ext cx="659206" cy="659206"/>
          </a:xfrm>
          <a:prstGeom prst="ellipse">
            <a:avLst/>
          </a:prstGeom>
          <a:solidFill>
            <a:srgbClr val="055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6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3549310" y="7594568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13"/>
          <p:cNvSpPr/>
          <p:nvPr userDrawn="1"/>
        </p:nvSpPr>
        <p:spPr>
          <a:xfrm>
            <a:off x="2643778" y="8731757"/>
            <a:ext cx="659206" cy="659206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7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37" hasCustomPrompt="1"/>
          </p:nvPr>
        </p:nvSpPr>
        <p:spPr>
          <a:xfrm>
            <a:off x="3549310" y="8623268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640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/>
      <p:bldP spid="22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1510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 Black" panose="020B0A04020102020204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円/楕円 3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066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12" grpId="0" animBg="1"/>
      <p:bldP spid="13" grpId="0" animBg="1"/>
      <p:bldP spid="14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6" y="336206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583546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595204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607093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6" y="677710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 userDrawn="1"/>
        </p:nvSpPr>
        <p:spPr>
          <a:xfrm rot="3600000">
            <a:off x="9371957" y="242347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 userDrawn="1"/>
        </p:nvSpPr>
        <p:spPr>
          <a:xfrm rot="6618510">
            <a:off x="9488545" y="254005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229336" y="265894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0915352" y="336511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アーチ 22"/>
          <p:cNvSpPr/>
          <p:nvPr userDrawn="1"/>
        </p:nvSpPr>
        <p:spPr>
          <a:xfrm rot="3600000">
            <a:off x="9371957" y="583851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アーチ 23"/>
          <p:cNvSpPr/>
          <p:nvPr userDrawn="1"/>
        </p:nvSpPr>
        <p:spPr>
          <a:xfrm rot="6618510">
            <a:off x="9488545" y="595509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0229336" y="607398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915352" y="678015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238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50"/>
                            </p:stCondLst>
                            <p:childTnLst>
                              <p:par>
                                <p:cTn id="9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150"/>
                            </p:stCondLst>
                            <p:childTnLst>
                              <p:par>
                                <p:cTn id="120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6622413" y="2420092"/>
            <a:ext cx="5040000" cy="5040000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6442413" y="2240092"/>
            <a:ext cx="5400000" cy="54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6262413" y="2060092"/>
            <a:ext cx="5760000" cy="576000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6082413" y="1880092"/>
            <a:ext cx="6120000" cy="6120000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5902413" y="1700092"/>
            <a:ext cx="6480000" cy="6480000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5722413" y="1520092"/>
            <a:ext cx="6840000" cy="684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 Black" panose="020B0A04020102020204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31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46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 nodePh="1">
                  <p:stCondLst>
                    <p:cond delay="1500"/>
                  </p:stCondLst>
                  <p:endCondLst>
                    <p:cond delay="0"/>
                  </p:end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3"/>
                </a:solidFill>
                <a:latin typeface="Arial Black" panose="020B0A04020102020204" pitchFamily="34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7112000"/>
            <a:ext cx="15553728" cy="2928044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6644399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291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649736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502246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594055" y="6766640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577521" y="7951812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610258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3457832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65661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431238" y="8298184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86422" y="1872979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293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0799390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6488022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6766942" y="7779029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207102" y="8295804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6596034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13607486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1015315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610279" y="7186443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5695935" y="1436231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211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/楕円 32"/>
          <p:cNvSpPr/>
          <p:nvPr userDrawn="1"/>
        </p:nvSpPr>
        <p:spPr>
          <a:xfrm>
            <a:off x="6099984" y="4672631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870398" y="1163191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 userDrawn="1"/>
        </p:nvSpPr>
        <p:spPr>
          <a:xfrm>
            <a:off x="1268264" y="175609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 userDrawn="1"/>
        </p:nvSpPr>
        <p:spPr>
          <a:xfrm>
            <a:off x="1706513" y="1039044"/>
            <a:ext cx="5060429" cy="5060429"/>
          </a:xfrm>
          <a:prstGeom prst="ellipse">
            <a:avLst/>
          </a:prstGeom>
          <a:solidFill>
            <a:srgbClr val="0AB396"/>
          </a:solidFill>
          <a:ln w="12700">
            <a:solidFill>
              <a:srgbClr val="0AB39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7545905" y="1111052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545905" y="2549853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870398" y="1163191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8440247" y="4174230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1055935" y="417422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13655147" y="417422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7541830" y="5279575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151318" y="5279575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743606" y="5277230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92885" y="6295628"/>
            <a:ext cx="15900643" cy="201622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0" y="8527876"/>
            <a:ext cx="18286413" cy="17591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4016008" y="8773140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 hasCustomPrompt="1"/>
          </p:nvPr>
        </p:nvSpPr>
        <p:spPr>
          <a:xfrm>
            <a:off x="8827218" y="877313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13607778" y="877313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2384388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164560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1961452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574254" y="1019175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 userDrawn="1"/>
        </p:nvSpPr>
        <p:spPr>
          <a:xfrm>
            <a:off x="1952340" y="1066981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 userDrawn="1"/>
        </p:nvSpPr>
        <p:spPr>
          <a:xfrm>
            <a:off x="7102660" y="4288481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16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75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25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75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" grpId="0" animBg="1"/>
      <p:bldP spid="6" grpId="1" animBg="1"/>
      <p:bldP spid="28" grpId="0" animBg="1"/>
      <p:bldP spid="28" grpId="1" animBg="1"/>
      <p:bldP spid="30" grpId="0" animBg="1"/>
      <p:bldP spid="30" grpId="1" animBg="1"/>
      <p:bldP spid="3" grpId="0"/>
      <p:bldP spid="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7" grpId="1" animBg="1"/>
      <p:bldP spid="9" grpId="0"/>
      <p:bldP spid="12" grpId="0"/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/>
      <p:bldP spid="20" grpId="0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26" grpId="0" animBg="1"/>
      <p:bldP spid="26" grpId="1" animBg="1"/>
      <p:bldP spid="34" grpId="0" animBg="1"/>
      <p:bldP spid="34" grpId="1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2614271" y="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2614271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5224006" y="0"/>
            <a:ext cx="2617200" cy="25704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5224006" y="25731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5224006" y="5143500"/>
            <a:ext cx="2617200" cy="25704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5224006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10443476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13053211" y="0"/>
            <a:ext cx="2617200" cy="25704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13053211" y="25731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13053211" y="77166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5662949" y="25731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5662949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5143500"/>
            <a:ext cx="5223600" cy="51435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7833741" y="0"/>
            <a:ext cx="5223600" cy="51435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617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3" grpId="0" animBg="1"/>
      <p:bldP spid="15" grpId="0" animBg="1"/>
      <p:bldP spid="25" grpId="0" animBg="1"/>
      <p:bldP spid="27" grpId="0" animBg="1"/>
      <p:bldP spid="28" grpId="0" animBg="1"/>
      <p:bldP spid="31" grpId="0" animBg="1"/>
      <p:bldP spid="18" grpId="0" animBg="1"/>
      <p:bldP spid="20" grpId="0" animBg="1"/>
      <p:bldP spid="32" grpId="0" animBg="1"/>
      <p:bldP spid="37" grpId="0" animBg="1"/>
      <p:bldP spid="38" grpId="0" animBg="1"/>
      <p:bldP spid="40" grpId="0" animBg="1"/>
      <p:bldP spid="70" grpId="0" animBg="1"/>
      <p:bldP spid="71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514350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 hasCustomPrompt="1"/>
          </p:nvPr>
        </p:nvSpPr>
        <p:spPr>
          <a:xfrm>
            <a:off x="0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2614271" y="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2614271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 hasCustomPrompt="1"/>
          </p:nvPr>
        </p:nvSpPr>
        <p:spPr>
          <a:xfrm>
            <a:off x="2614271" y="51435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 hasCustomPrompt="1"/>
          </p:nvPr>
        </p:nvSpPr>
        <p:spPr>
          <a:xfrm>
            <a:off x="2614271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5224006" y="0"/>
            <a:ext cx="2617200" cy="25704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5224006" y="25731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5224006" y="5143500"/>
            <a:ext cx="2617200" cy="25704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5224006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 hasCustomPrompt="1"/>
          </p:nvPr>
        </p:nvSpPr>
        <p:spPr>
          <a:xfrm>
            <a:off x="7833741" y="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7833741" y="2573100"/>
            <a:ext cx="2617200" cy="25704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 hasCustomPrompt="1"/>
          </p:nvPr>
        </p:nvSpPr>
        <p:spPr>
          <a:xfrm>
            <a:off x="7833741" y="51435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 hasCustomPrompt="1"/>
          </p:nvPr>
        </p:nvSpPr>
        <p:spPr>
          <a:xfrm>
            <a:off x="10443476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 hasCustomPrompt="1"/>
          </p:nvPr>
        </p:nvSpPr>
        <p:spPr>
          <a:xfrm>
            <a:off x="10443476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 hasCustomPrompt="1"/>
          </p:nvPr>
        </p:nvSpPr>
        <p:spPr>
          <a:xfrm>
            <a:off x="10443476" y="5143500"/>
            <a:ext cx="2617200" cy="257040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10443476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13053211" y="0"/>
            <a:ext cx="2617200" cy="25704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13053211" y="25731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 hasCustomPrompt="1"/>
          </p:nvPr>
        </p:nvSpPr>
        <p:spPr>
          <a:xfrm>
            <a:off x="13053211" y="51435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13053211" y="77166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5662949" y="25731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 hasCustomPrompt="1"/>
          </p:nvPr>
        </p:nvSpPr>
        <p:spPr>
          <a:xfrm>
            <a:off x="15662949" y="514350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5662949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85783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15302222" y="6021206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776050" y="3775348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619487" y="3343300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3579631" y="4035524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6477199" y="5820740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3600000"/>
          </a:xfrm>
          <a:solidFill>
            <a:schemeClr val="accent1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3542"/>
            <a:ext cx="3600000" cy="36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36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3542"/>
            <a:ext cx="3600000" cy="36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36000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5931" y="6628665"/>
            <a:ext cx="3600000" cy="3600000"/>
          </a:xfrm>
          <a:solidFill>
            <a:schemeClr val="accent5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3685502" y="6628665"/>
            <a:ext cx="3600000" cy="36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7335073" y="6628665"/>
            <a:ext cx="3600000" cy="36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10985934" y="6628665"/>
            <a:ext cx="3600000" cy="36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14634216" y="6628665"/>
            <a:ext cx="3600000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3955852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22233" y="53219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725714" y="5394653"/>
            <a:ext cx="16822057" cy="935442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7313986" y="5243147"/>
            <a:ext cx="757710" cy="7577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5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51435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5143500"/>
            <a:ext cx="9142413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 hasCustomPrompt="1"/>
          </p:nvPr>
        </p:nvSpPr>
        <p:spPr>
          <a:xfrm>
            <a:off x="5120145" y="0"/>
            <a:ext cx="7119405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2239550" y="0"/>
            <a:ext cx="6046863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142413" y="5143500"/>
            <a:ext cx="410525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13247662" y="5143500"/>
            <a:ext cx="5029236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214214" y="751012"/>
            <a:ext cx="4680520" cy="1566931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14214" y="2552574"/>
            <a:ext cx="4680521" cy="2230886"/>
          </a:xfrm>
        </p:spPr>
        <p:txBody>
          <a:bodyPr anchor="t">
            <a:noAutofit/>
          </a:bodyPr>
          <a:lstStyle>
            <a:lvl1pPr algn="ctr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287222" y="5359524"/>
            <a:ext cx="3816424" cy="4680520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7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5965370"/>
            <a:ext cx="18286413" cy="43216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62" y="4451598"/>
            <a:ext cx="1009181" cy="1513772"/>
          </a:xfrm>
          <a:prstGeom prst="rect">
            <a:avLst/>
          </a:prstGeom>
          <a:solidFill>
            <a:srgbClr val="F7F7F7"/>
          </a:solidFill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34" y="4457082"/>
            <a:ext cx="981758" cy="150828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54" y="4160910"/>
            <a:ext cx="1206628" cy="180445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418" y="3705682"/>
            <a:ext cx="1061284" cy="225968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825" y="3628895"/>
            <a:ext cx="1173721" cy="233647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314" y="3283360"/>
            <a:ext cx="1170979" cy="2682009"/>
          </a:xfrm>
          <a:prstGeom prst="rect">
            <a:avLst/>
          </a:prstGeom>
        </p:spPr>
      </p:pic>
      <p:sp>
        <p:nvSpPr>
          <p:cNvPr id="2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42793" y="2918326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3223052" y="2062221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0287125" y="1516812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884580" y="2386311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726308" y="1206116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2697243" y="647313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6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6" name="直線コネクタ 35"/>
          <p:cNvCxnSpPr>
            <a:stCxn id="29" idx="2"/>
          </p:cNvCxnSpPr>
          <p:nvPr userDrawn="1"/>
        </p:nvCxnSpPr>
        <p:spPr>
          <a:xfrm>
            <a:off x="3237353" y="3638406"/>
            <a:ext cx="0" cy="672337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5425323" y="2917371"/>
            <a:ext cx="0" cy="1383775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7903696" y="2046514"/>
            <a:ext cx="0" cy="1898912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10068670" y="3148370"/>
            <a:ext cx="0" cy="335059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12481685" y="2261998"/>
            <a:ext cx="0" cy="1221431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 userDrawn="1"/>
        </p:nvCxnSpPr>
        <p:spPr>
          <a:xfrm>
            <a:off x="14906985" y="1384448"/>
            <a:ext cx="0" cy="1763922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669143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789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75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75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75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25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25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3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8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625"/>
                            </p:stCondLst>
                            <p:childTnLst>
                              <p:par>
                                <p:cTn id="8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375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875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6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animBg="1"/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407196"/>
            <a:ext cx="18286412" cy="537246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78310" y="8157264"/>
            <a:ext cx="16200313" cy="118993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222326" y="801324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6647543"/>
            <a:ext cx="18286413" cy="1146629"/>
          </a:xfrm>
          <a:solidFill>
            <a:schemeClr val="accent1">
              <a:lumMod val="75000"/>
              <a:alpha val="80000"/>
            </a:schemeClr>
          </a:solidFill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056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8014097" y="55909"/>
            <a:ext cx="10272315" cy="6722912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5" y="707944"/>
            <a:ext cx="1923834" cy="60708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90" y="1526595"/>
            <a:ext cx="1780558" cy="52522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正方形/長方形 5"/>
          <p:cNvSpPr/>
          <p:nvPr userDrawn="1"/>
        </p:nvSpPr>
        <p:spPr>
          <a:xfrm>
            <a:off x="0" y="6778822"/>
            <a:ext cx="18286413" cy="35081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725714" y="6956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7522233" y="832281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11651672" y="596076"/>
            <a:ext cx="6054437" cy="1232724"/>
          </a:xfrm>
        </p:spPr>
        <p:txBody>
          <a:bodyPr>
            <a:noAutofit/>
          </a:bodyPr>
          <a:lstStyle>
            <a:lvl1pPr algn="l">
              <a:defRPr sz="6600" b="0" i="0" u="none" baseline="0">
                <a:solidFill>
                  <a:schemeClr val="accent1"/>
                </a:solidFill>
                <a:latin typeface="Arial Black" panose="020B0A04020102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57943" y="596076"/>
            <a:ext cx="5679617" cy="1232724"/>
          </a:xfrm>
        </p:spPr>
        <p:txBody>
          <a:bodyPr>
            <a:noAutofit/>
          </a:bodyPr>
          <a:lstStyle>
            <a:lvl1pPr algn="r">
              <a:defRPr sz="6600" b="0" i="0" u="none" baseline="0">
                <a:solidFill>
                  <a:schemeClr val="accent5"/>
                </a:solidFill>
                <a:latin typeface="Arial Black" panose="020B0A04020102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430238" y="8532911"/>
            <a:ext cx="17425936" cy="149778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1091352" y="2895600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535674" y="3182774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1091352" y="4045528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541721" y="4332702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1091352" y="5195455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535674" y="5482629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12558306" y="2898757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2002628" y="3185931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12558306" y="4048685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12002628" y="4335859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12558306" y="5198612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12002628" y="5485786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3199615" y="183888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1055142" y="1838884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786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8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-1" y="-1"/>
            <a:ext cx="18286413" cy="62266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46" y="462980"/>
            <a:ext cx="7911618" cy="640909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301" y="1425361"/>
            <a:ext cx="3830770" cy="544671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6" y="2706412"/>
            <a:ext cx="2044962" cy="4165664"/>
          </a:xfrm>
          <a:prstGeom prst="rect">
            <a:avLst/>
          </a:prstGeom>
        </p:spPr>
      </p:pic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3394909" y="3236669"/>
            <a:ext cx="1709737" cy="3105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489811" y="733010"/>
            <a:ext cx="7335815" cy="405623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13257470" y="1924050"/>
            <a:ext cx="3314700" cy="443458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771615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22233" y="813774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432792"/>
            <a:ext cx="17425936" cy="1509494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57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  <p:bldP spid="13" grpId="0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 userDrawn="1"/>
        </p:nvSpPr>
        <p:spPr>
          <a:xfrm>
            <a:off x="-1" y="6350000"/>
            <a:ext cx="18286413" cy="3937000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072630" y="24695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803048" y="3255738"/>
            <a:ext cx="8534400" cy="4800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角丸四角形 7"/>
          <p:cNvSpPr/>
          <p:nvPr userDrawn="1"/>
        </p:nvSpPr>
        <p:spPr>
          <a:xfrm>
            <a:off x="803274" y="2768375"/>
            <a:ext cx="8534400" cy="48714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803274" y="3192015"/>
            <a:ext cx="8534400" cy="63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985610" y="2907170"/>
            <a:ext cx="542925" cy="142875"/>
            <a:chOff x="2524125" y="1614487"/>
            <a:chExt cx="542925" cy="142875"/>
          </a:xfrm>
        </p:grpSpPr>
        <p:sp>
          <p:nvSpPr>
            <p:cNvPr id="19" name="円/楕円 18"/>
            <p:cNvSpPr/>
            <p:nvPr userDrawn="1"/>
          </p:nvSpPr>
          <p:spPr>
            <a:xfrm>
              <a:off x="2524125" y="1614487"/>
              <a:ext cx="142875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/>
            <p:nvPr userDrawn="1"/>
          </p:nvSpPr>
          <p:spPr>
            <a:xfrm>
              <a:off x="2724150" y="1614487"/>
              <a:ext cx="142875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/>
            <p:nvPr userDrawn="1"/>
          </p:nvSpPr>
          <p:spPr>
            <a:xfrm>
              <a:off x="2924175" y="1614487"/>
              <a:ext cx="142875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グループ化 21"/>
          <p:cNvGrpSpPr/>
          <p:nvPr userDrawn="1"/>
        </p:nvGrpSpPr>
        <p:grpSpPr>
          <a:xfrm>
            <a:off x="8958034" y="2883357"/>
            <a:ext cx="200026" cy="1905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 userDrawn="1"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正方形/長方形 37"/>
          <p:cNvSpPr/>
          <p:nvPr userDrawn="1"/>
        </p:nvSpPr>
        <p:spPr>
          <a:xfrm rot="2700000">
            <a:off x="2387421" y="4360030"/>
            <a:ext cx="12778290" cy="9622369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873123" y="659421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6715047"/>
            <a:ext cx="7794169" cy="225115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0428801" y="2786683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9873123" y="3073857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 hasCustomPrompt="1"/>
          </p:nvPr>
        </p:nvSpPr>
        <p:spPr>
          <a:xfrm>
            <a:off x="10428801" y="3936611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9873123" y="4223785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0428801" y="5086538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9873123" y="5373712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 userDrawn="1"/>
        </p:nvSpPr>
        <p:spPr>
          <a:xfrm>
            <a:off x="2333099" y="1358472"/>
            <a:ext cx="57606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13"/>
          <p:cNvSpPr/>
          <p:nvPr userDrawn="1"/>
        </p:nvSpPr>
        <p:spPr>
          <a:xfrm>
            <a:off x="47390" y="0"/>
            <a:ext cx="1368152" cy="1021905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1022872" y="1021906"/>
            <a:ext cx="792088" cy="792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1811586" y="223637"/>
            <a:ext cx="992843" cy="9928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altLang="ja-JP" dirty="0" smtClean="0"/>
              <a:t>The Power of PowerPoint | thepopp.com</a:t>
            </a:r>
            <a:endParaRPr lang="ja-JP" altLang="en-US" dirty="0"/>
          </a:p>
        </p:txBody>
      </p:sp>
      <p:sp>
        <p:nvSpPr>
          <p:cNvPr id="43" name="円/楕円 42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84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7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7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5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8" grpId="0" animBg="1"/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2095500" y="0"/>
            <a:ext cx="18286413" cy="10287000"/>
          </a:xfrm>
          <a:solidFill>
            <a:srgbClr val="0AB396">
              <a:alpha val="30196"/>
            </a:srgb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609270" y="0"/>
            <a:ext cx="8606971" cy="10287000"/>
          </a:xfrm>
          <a:prstGeom prst="parallelogram">
            <a:avLst>
              <a:gd name="adj" fmla="val 41863"/>
            </a:avLst>
          </a:prstGeom>
          <a:solidFill>
            <a:srgbClr val="0AB396">
              <a:alpha val="40000"/>
            </a:srgb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11977007" y="0"/>
            <a:ext cx="8606971" cy="10287000"/>
          </a:xfrm>
          <a:prstGeom prst="parallelogram">
            <a:avLst>
              <a:gd name="adj" fmla="val 41863"/>
            </a:avLst>
          </a:prstGeom>
          <a:solidFill>
            <a:srgbClr val="0AB396">
              <a:alpha val="40000"/>
            </a:srgb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-4691291" y="0"/>
            <a:ext cx="13914663" cy="10287000"/>
          </a:xfrm>
          <a:prstGeom prst="parallelogram">
            <a:avLst>
              <a:gd name="adj" fmla="val 35022"/>
            </a:avLst>
          </a:prstGeom>
          <a:solidFill>
            <a:srgbClr val="0AB396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12963524" y="0"/>
            <a:ext cx="13914663" cy="10287000"/>
          </a:xfrm>
          <a:prstGeom prst="parallelogram">
            <a:avLst>
              <a:gd name="adj" fmla="val 35022"/>
            </a:avLst>
          </a:prstGeom>
          <a:solidFill>
            <a:srgbClr val="0AB396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559004" y="4055836"/>
            <a:ext cx="7235167" cy="3312381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567171" y="7667281"/>
            <a:ext cx="7227000" cy="2086317"/>
          </a:xfrm>
        </p:spPr>
        <p:txBody>
          <a:bodyPr>
            <a:noAutofit/>
          </a:bodyPr>
          <a:lstStyle>
            <a:lvl1pPr algn="l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 hasCustomPrompt="1"/>
          </p:nvPr>
        </p:nvSpPr>
        <p:spPr>
          <a:xfrm rot="4250327">
            <a:off x="10978043" y="3220775"/>
            <a:ext cx="10698970" cy="401955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7000" b="0" i="0" u="none" baseline="0">
                <a:solidFill>
                  <a:schemeClr val="bg1">
                    <a:alpha val="30000"/>
                  </a:schemeClr>
                </a:solidFill>
                <a:latin typeface="Arial Black" panose="020B0A04020102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661514" y="7485852"/>
            <a:ext cx="3240000" cy="72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117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/>
      <p:bldP spid="4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8563429"/>
            <a:ext cx="9142413" cy="1170617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1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032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6778172"/>
            <a:ext cx="18286414" cy="1843314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456406" y="6894738"/>
            <a:ext cx="17373600" cy="155257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048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016451"/>
            <a:ext cx="18286413" cy="1552575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456406" y="1016452"/>
            <a:ext cx="17373600" cy="155257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6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565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3261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6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6982966" y="2407196"/>
            <a:ext cx="11303446" cy="468052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0" y="2407196"/>
            <a:ext cx="6982966" cy="4680520"/>
          </a:xfrm>
          <a:prstGeom prst="rect">
            <a:avLst/>
          </a:prstGeom>
          <a:solidFill>
            <a:srgbClr val="0AB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78310" y="2767236"/>
            <a:ext cx="5400599" cy="4032448"/>
          </a:xfrm>
        </p:spPr>
        <p:txBody>
          <a:bodyPr anchor="b"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142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5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build="allAtOnce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725715" y="2830287"/>
            <a:ext cx="16826888" cy="43688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Message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61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-1" y="5964072"/>
            <a:ext cx="18286413" cy="4322928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altLang="ja-JP" dirty="0" smtClean="0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816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 userDrawn="1"/>
        </p:nvSpPr>
        <p:spPr>
          <a:xfrm>
            <a:off x="6297509" y="6731486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2067923" y="3222046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1465789" y="3814949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1904038" y="3097899"/>
            <a:ext cx="5060429" cy="5060429"/>
          </a:xfrm>
          <a:prstGeom prst="ellipse">
            <a:avLst/>
          </a:prstGeom>
          <a:solidFill>
            <a:srgbClr val="0AB396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2067923" y="3222046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4" name="円/楕円 43"/>
          <p:cNvSpPr/>
          <p:nvPr userDrawn="1"/>
        </p:nvSpPr>
        <p:spPr>
          <a:xfrm>
            <a:off x="771779" y="3078030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2149865" y="3125836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 userDrawn="1"/>
        </p:nvSpPr>
        <p:spPr>
          <a:xfrm>
            <a:off x="7300185" y="6347336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011061" y="3129723"/>
            <a:ext cx="8732894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806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00"/>
                            </p:stCondLst>
                            <p:childTnLst>
                              <p:par>
                                <p:cTn id="80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9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/>
          <p:cNvGrpSpPr/>
          <p:nvPr userDrawn="1"/>
        </p:nvGrpSpPr>
        <p:grpSpPr>
          <a:xfrm>
            <a:off x="8269812" y="2685157"/>
            <a:ext cx="7178071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1878564" y="4398678"/>
            <a:ext cx="7313867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8284326" y="6112199"/>
            <a:ext cx="7178071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1864050" y="7825720"/>
            <a:ext cx="7313867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1864050" y="971636"/>
            <a:ext cx="7328381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761629" y="105864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>
            <a:off x="8738378" y="0"/>
            <a:ext cx="3856" cy="1042125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8408775" y="109608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177916" y="2772169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8408249" y="2809606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878564" y="1900261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177917" y="3613782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3761629" y="448569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8408775" y="4523127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878564" y="5327303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192430" y="6199211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8422763" y="6236648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192431" y="7040824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3747115" y="7912732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8394261" y="7950169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864050" y="8754345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611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0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80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"/>
                            </p:stCondLst>
                            <p:childTnLst>
                              <p:par>
                                <p:cTn id="8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9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00"/>
                            </p:stCondLst>
                            <p:childTnLst>
                              <p:par>
                                <p:cTn id="9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90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078310" y="4279404"/>
            <a:ext cx="16200313" cy="331236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1222326" y="4135388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695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&amp;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495134" y="3058113"/>
            <a:ext cx="1080120" cy="72008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直角三角形 10"/>
          <p:cNvSpPr/>
          <p:nvPr userDrawn="1"/>
        </p:nvSpPr>
        <p:spPr>
          <a:xfrm rot="5400000">
            <a:off x="9214817" y="3054872"/>
            <a:ext cx="288034" cy="432841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711158" y="2291316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684870" y="3058113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19269" y="3199284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482996" y="4793500"/>
            <a:ext cx="1080120" cy="720080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直角三角形 23"/>
          <p:cNvSpPr/>
          <p:nvPr userDrawn="1"/>
        </p:nvSpPr>
        <p:spPr>
          <a:xfrm rot="5400000">
            <a:off x="9202679" y="4790259"/>
            <a:ext cx="288034" cy="432841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699020" y="4026703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672732" y="4793500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707131" y="4934671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8495134" y="6435294"/>
            <a:ext cx="1080120" cy="72008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直角三角形 29"/>
          <p:cNvSpPr/>
          <p:nvPr userDrawn="1"/>
        </p:nvSpPr>
        <p:spPr>
          <a:xfrm rot="5400000">
            <a:off x="9214817" y="6432053"/>
            <a:ext cx="288034" cy="432841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711158" y="5668497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9684870" y="6435294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719269" y="6576465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8489452" y="8170681"/>
            <a:ext cx="1080120" cy="72008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直角三角形 35"/>
          <p:cNvSpPr/>
          <p:nvPr userDrawn="1"/>
        </p:nvSpPr>
        <p:spPr>
          <a:xfrm rot="5400000">
            <a:off x="9209135" y="8167440"/>
            <a:ext cx="288034" cy="432841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8705476" y="7403884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9679188" y="8170681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9713587" y="8311852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0198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50"/>
                            </p:stCondLst>
                            <p:childTnLst>
                              <p:par>
                                <p:cTn id="5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750"/>
                            </p:stCondLst>
                            <p:childTnLst>
                              <p:par>
                                <p:cTn id="9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円/楕円 39"/>
          <p:cNvSpPr/>
          <p:nvPr userDrawn="1"/>
        </p:nvSpPr>
        <p:spPr>
          <a:xfrm>
            <a:off x="4458345" y="3412627"/>
            <a:ext cx="4022085" cy="40220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5BB8D1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2445722" y="6065022"/>
            <a:ext cx="2917180" cy="291718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5BB8D1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869641" y="2792663"/>
            <a:ext cx="3079949" cy="307994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5BB8D1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7175549" y="7260833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FD497C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1574220" y="6165309"/>
            <a:ext cx="1368152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altLang="ja-JP" dirty="0" smtClean="0">
                <a:solidFill>
                  <a:srgbClr val="1C1C1C">
                    <a:tint val="75000"/>
                  </a:srgbClr>
                </a:solidFill>
              </a:rPr>
              <a:t>The Power of PowerPoint | thepopp.com</a:t>
            </a:r>
            <a:endParaRPr lang="ja-JP" altLang="en-US" dirty="0">
              <a:solidFill>
                <a:srgbClr val="1C1C1C">
                  <a:tint val="75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59DFB-86F3-43FA-8567-2EA6E426AE90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cs typeface="+mn-cs"/>
              </a:rPr>
              <a:pPr marL="0" marR="0" lvl="0" indent="0" algn="ctr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solidFill>
            <a:srgbClr val="0AB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768041" y="2685392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4379821" y="3328309"/>
            <a:ext cx="3976216" cy="3976216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2409803" y="6018154"/>
            <a:ext cx="2843075" cy="2843075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903945" y="5316417"/>
            <a:ext cx="864096" cy="864096"/>
          </a:xfrm>
          <a:prstGeom prst="ellipse">
            <a:avLst/>
          </a:prstGeom>
          <a:solidFill>
            <a:srgbClr val="F26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33" name="円/楕円 32"/>
          <p:cNvSpPr/>
          <p:nvPr userDrawn="1"/>
        </p:nvSpPr>
        <p:spPr>
          <a:xfrm>
            <a:off x="2064474" y="5656588"/>
            <a:ext cx="432048" cy="432048"/>
          </a:xfrm>
          <a:prstGeom prst="ellipse">
            <a:avLst/>
          </a:prstGeom>
          <a:solidFill>
            <a:srgbClr val="0AB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34" name="円/楕円 33"/>
          <p:cNvSpPr/>
          <p:nvPr userDrawn="1"/>
        </p:nvSpPr>
        <p:spPr>
          <a:xfrm>
            <a:off x="6367929" y="7855916"/>
            <a:ext cx="486995" cy="486995"/>
          </a:xfrm>
          <a:prstGeom prst="ellipse">
            <a:avLst/>
          </a:prstGeom>
          <a:solidFill>
            <a:srgbClr val="0AB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FD497C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1" name="アーチ 20"/>
          <p:cNvSpPr/>
          <p:nvPr userDrawn="1"/>
        </p:nvSpPr>
        <p:spPr>
          <a:xfrm rot="3600000">
            <a:off x="9163259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00CC99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5BB8D1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2" name="アーチ 21"/>
          <p:cNvSpPr/>
          <p:nvPr userDrawn="1"/>
        </p:nvSpPr>
        <p:spPr>
          <a:xfrm rot="6618510">
            <a:off x="9279847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rgbClr val="0AB396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5BB8D1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020638" y="265589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rgbClr val="0AB39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706654" y="336206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アーチ 35"/>
          <p:cNvSpPr/>
          <p:nvPr userDrawn="1"/>
        </p:nvSpPr>
        <p:spPr>
          <a:xfrm rot="3600000">
            <a:off x="9163259" y="583546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5BB8D1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37" name="アーチ 36"/>
          <p:cNvSpPr/>
          <p:nvPr userDrawn="1"/>
        </p:nvSpPr>
        <p:spPr>
          <a:xfrm rot="6618510">
            <a:off x="9279847" y="595204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5BB8D1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0020638" y="607093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0706654" y="677710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422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50"/>
                            </p:stCondLst>
                            <p:childTnLst>
                              <p:par>
                                <p:cTn id="1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50"/>
                            </p:stCondLst>
                            <p:childTnLst>
                              <p:par>
                                <p:cTn id="1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" grpId="0" animBg="1"/>
      <p:bldP spid="5" grpId="1" animBg="1"/>
      <p:bldP spid="30" grpId="0" animBg="1"/>
      <p:bldP spid="30" grpId="1" animBg="1"/>
      <p:bldP spid="31" grpId="0" animBg="1"/>
      <p:bldP spid="3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1" grpId="0" animBg="1"/>
      <p:bldP spid="21" grpId="1" animBg="1"/>
      <p:bldP spid="22" grpId="0" animBg="1"/>
      <p:bldP spid="22" grpId="1" animBg="1"/>
      <p:bldP spid="23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6" grpId="1" animBg="1"/>
      <p:bldP spid="37" grpId="0" animBg="1"/>
      <p:bldP spid="37" grpId="1" animBg="1"/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072630" y="24695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altLang="ja-JP" dirty="0" smtClean="0"/>
              <a:t>The Power of PowerPoint | thepopp.com</a:t>
            </a:r>
            <a:endParaRPr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2333099" y="1358472"/>
            <a:ext cx="57606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47390" y="0"/>
            <a:ext cx="1368152" cy="1021905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022872" y="1021906"/>
            <a:ext cx="792088" cy="792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1811586" y="223637"/>
            <a:ext cx="992843" cy="9928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0531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748" r:id="rId2"/>
    <p:sldLayoutId id="2147483675" r:id="rId3"/>
    <p:sldLayoutId id="2147483751" r:id="rId4"/>
    <p:sldLayoutId id="2147483676" r:id="rId5"/>
    <p:sldLayoutId id="2147483773" r:id="rId6"/>
    <p:sldLayoutId id="2147483752" r:id="rId7"/>
    <p:sldLayoutId id="2147483706" r:id="rId8"/>
    <p:sldLayoutId id="2147483660" r:id="rId9"/>
    <p:sldLayoutId id="2147483704" r:id="rId10"/>
    <p:sldLayoutId id="2147483671" r:id="rId11"/>
    <p:sldLayoutId id="2147483718" r:id="rId12"/>
    <p:sldLayoutId id="2147483680" r:id="rId13"/>
    <p:sldLayoutId id="2147483757" r:id="rId14"/>
    <p:sldLayoutId id="2147483691" r:id="rId15"/>
    <p:sldLayoutId id="2147483702" r:id="rId16"/>
    <p:sldLayoutId id="2147483750" r:id="rId17"/>
    <p:sldLayoutId id="2147483684" r:id="rId18"/>
    <p:sldLayoutId id="2147483749" r:id="rId19"/>
    <p:sldLayoutId id="2147483686" r:id="rId20"/>
    <p:sldLayoutId id="2147483689" r:id="rId21"/>
    <p:sldLayoutId id="2147483690" r:id="rId22"/>
    <p:sldLayoutId id="2147483682" r:id="rId23"/>
    <p:sldLayoutId id="2147483705" r:id="rId24"/>
    <p:sldLayoutId id="2147483710" r:id="rId25"/>
    <p:sldLayoutId id="2147483712" r:id="rId26"/>
    <p:sldLayoutId id="2147483713" r:id="rId27"/>
    <p:sldLayoutId id="2147483716" r:id="rId28"/>
    <p:sldLayoutId id="2147483715" r:id="rId29"/>
    <p:sldLayoutId id="2147483735" r:id="rId30"/>
    <p:sldLayoutId id="2147483719" r:id="rId31"/>
    <p:sldLayoutId id="2147483725" r:id="rId32"/>
    <p:sldLayoutId id="2147483726" r:id="rId33"/>
    <p:sldLayoutId id="2147483727" r:id="rId34"/>
    <p:sldLayoutId id="2147483728" r:id="rId35"/>
    <p:sldLayoutId id="2147483734" r:id="rId36"/>
    <p:sldLayoutId id="2147483753" r:id="rId37"/>
    <p:sldLayoutId id="2147483756" r:id="rId38"/>
    <p:sldLayoutId id="2147483758" r:id="rId39"/>
    <p:sldLayoutId id="2147483693" r:id="rId40"/>
    <p:sldLayoutId id="2147483714" r:id="rId4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0" grpId="0" animBg="1"/>
      <p:bldP spid="20" grpId="1" animBg="1"/>
      <p:bldP spid="6" grpId="0"/>
    </p:bldLst>
  </p:timing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322" y="246956"/>
            <a:ext cx="1650787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9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altLang="ja-JP" dirty="0" smtClean="0"/>
              <a:t>The Power of PowerPoint | thepopp.com</a:t>
            </a:r>
            <a:endParaRPr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679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717" r:id="rId2"/>
    <p:sldLayoutId id="2147483670" r:id="rId3"/>
    <p:sldLayoutId id="2147483666" r:id="rId4"/>
    <p:sldLayoutId id="2147483667" r:id="rId5"/>
    <p:sldLayoutId id="2147483672" r:id="rId6"/>
    <p:sldLayoutId id="2147483674" r:id="rId7"/>
    <p:sldLayoutId id="2147483723" r:id="rId8"/>
    <p:sldLayoutId id="2147483678" r:id="rId9"/>
    <p:sldLayoutId id="2147483679" r:id="rId10"/>
    <p:sldLayoutId id="2147483703" r:id="rId11"/>
    <p:sldLayoutId id="2147483707" r:id="rId12"/>
    <p:sldLayoutId id="2147483711" r:id="rId13"/>
    <p:sldLayoutId id="2147483701" r:id="rId14"/>
    <p:sldLayoutId id="2147483708" r:id="rId15"/>
    <p:sldLayoutId id="2147483720" r:id="rId16"/>
    <p:sldLayoutId id="2147483722" r:id="rId17"/>
    <p:sldLayoutId id="2147483731" r:id="rId18"/>
    <p:sldLayoutId id="2147483732" r:id="rId19"/>
    <p:sldLayoutId id="2147483738" r:id="rId20"/>
    <p:sldLayoutId id="2147483739" r:id="rId21"/>
    <p:sldLayoutId id="2147483741" r:id="rId22"/>
    <p:sldLayoutId id="2147483746" r:id="rId23"/>
    <p:sldLayoutId id="2147483761" r:id="rId24"/>
    <p:sldLayoutId id="2147483765" r:id="rId25"/>
    <p:sldLayoutId id="2147483774" r:id="rId26"/>
    <p:sldLayoutId id="2147483754" r:id="rId2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7" grpId="0"/>
    </p:bldLst>
  </p:timing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34294" y="246956"/>
            <a:ext cx="1643779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205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70" r:id="rId2"/>
    <p:sldLayoutId id="2147483762" r:id="rId3"/>
    <p:sldLayoutId id="2147483662" r:id="rId4"/>
    <p:sldLayoutId id="2147483663" r:id="rId5"/>
    <p:sldLayoutId id="2147483673" r:id="rId6"/>
    <p:sldLayoutId id="2147483697" r:id="rId7"/>
    <p:sldLayoutId id="2147483698" r:id="rId8"/>
    <p:sldLayoutId id="2147483699" r:id="rId9"/>
    <p:sldLayoutId id="2147483709" r:id="rId10"/>
    <p:sldLayoutId id="2147483700" r:id="rId11"/>
    <p:sldLayoutId id="2147483733" r:id="rId12"/>
    <p:sldLayoutId id="2147483740" r:id="rId13"/>
    <p:sldLayoutId id="2147483743" r:id="rId14"/>
    <p:sldLayoutId id="2147483745" r:id="rId15"/>
    <p:sldLayoutId id="2147483766" r:id="rId16"/>
    <p:sldLayoutId id="2147483768" r:id="rId17"/>
    <p:sldLayoutId id="2147483767" r:id="rId18"/>
    <p:sldLayoutId id="2147483769" r:id="rId19"/>
    <p:sldLayoutId id="2147483730" r:id="rId20"/>
    <p:sldLayoutId id="2147483759" r:id="rId21"/>
    <p:sldLayoutId id="2147483760" r:id="rId22"/>
    <p:sldLayoutId id="2147483755" r:id="rId23"/>
    <p:sldLayoutId id="2147483817" r:id="rId24"/>
    <p:sldLayoutId id="2147483818" r:id="rId25"/>
    <p:sldLayoutId id="2147483819" r:id="rId26"/>
    <p:sldLayoutId id="2147483820" r:id="rId27"/>
    <p:sldLayoutId id="2147483821" r:id="rId28"/>
  </p:sldLayoutIdLst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marisa.rivera@uthermosillo.edu.mx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marcoduran@uthermosillo.edu.mx" TargetMode="External"/><Relationship Id="rId2" Type="http://schemas.openxmlformats.org/officeDocument/2006/relationships/hyperlink" Target="http://www.gob.mx/afiliatealimss" TargetMode="Externa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4.xml"/><Relationship Id="rId4" Type="http://schemas.openxmlformats.org/officeDocument/2006/relationships/hyperlink" Target="http://www.uthermosillo.edu.mx/index.php/solicitud-de-servicioinformacion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hyperlink" Target="http://www.uthermosillo.edu.mx/index.php/solicitud-de-servicioinformacion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thermosillo.edu.mx/index.php/solicitud-de-servicioinformacion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mailto:culturaydeportes@uthermosillo.edu.mx" TargetMode="External"/><Relationship Id="rId1" Type="http://schemas.openxmlformats.org/officeDocument/2006/relationships/slideLayout" Target="../slideLayouts/slideLayout9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mailto:culturaydeportes@uthermosillo.edu.mx" TargetMode="External"/><Relationship Id="rId1" Type="http://schemas.openxmlformats.org/officeDocument/2006/relationships/slideLayout" Target="../slideLayouts/slideLayout9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mailto:cea@uthermosillo.edu.mx" TargetMode="External"/><Relationship Id="rId1" Type="http://schemas.openxmlformats.org/officeDocument/2006/relationships/slideLayout" Target="../slideLayouts/slideLayout9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mailto:salud@uthermosillo.edu.mx" TargetMode="External"/><Relationship Id="rId1" Type="http://schemas.openxmlformats.org/officeDocument/2006/relationships/slideLayout" Target="../slideLayouts/slideLayout9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microsoft.com/office/2007/relationships/hdphoto" Target="../media/hdphoto3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18" Type="http://schemas.openxmlformats.org/officeDocument/2006/relationships/image" Target="../media/image6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63.jpeg"/><Relationship Id="rId20" Type="http://schemas.openxmlformats.org/officeDocument/2006/relationships/image" Target="../media/image67.jpe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10" Type="http://schemas.openxmlformats.org/officeDocument/2006/relationships/image" Target="../media/image57.jpeg"/><Relationship Id="rId19" Type="http://schemas.openxmlformats.org/officeDocument/2006/relationships/image" Target="../media/image66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thermosillo.edu.mx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>
          <a:xfrm>
            <a:off x="1448973" y="4422308"/>
            <a:ext cx="15543451" cy="1585999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BIENVENIDOS</a:t>
            </a:r>
            <a:endParaRPr kumimoji="1" lang="ja-JP" alt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488" y="5907372"/>
            <a:ext cx="5137849" cy="192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54">
        <p:fade/>
      </p:transition>
    </mc:Choice>
    <mc:Fallback xmlns="">
      <p:transition spd="med" advTm="67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06370" y="933311"/>
            <a:ext cx="15544800" cy="900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800" dirty="0" smtClean="0"/>
              <a:t>FUNDAMENTOS PEDAGÓGICOS</a:t>
            </a:r>
          </a:p>
          <a:p>
            <a:pPr algn="ctr"/>
            <a:r>
              <a:rPr lang="es-MX" sz="11500" dirty="0" smtClean="0"/>
              <a:t>(</a:t>
            </a:r>
            <a:r>
              <a:rPr lang="es-MX" sz="11500" dirty="0"/>
              <a:t>EBC)</a:t>
            </a:r>
          </a:p>
          <a:p>
            <a:endParaRPr lang="es-MX" dirty="0" smtClean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 smtClean="0"/>
          </a:p>
          <a:p>
            <a:endParaRPr lang="es-MX" dirty="0" smtClean="0">
              <a:solidFill>
                <a:schemeClr val="bg1"/>
              </a:solidFill>
            </a:endParaRPr>
          </a:p>
          <a:p>
            <a:r>
              <a:rPr lang="es-MX" dirty="0" smtClean="0">
                <a:solidFill>
                  <a:schemeClr val="bg1"/>
                </a:solidFill>
              </a:rPr>
              <a:t>Por </a:t>
            </a:r>
            <a:r>
              <a:rPr lang="es-MX" dirty="0">
                <a:solidFill>
                  <a:schemeClr val="bg1"/>
                </a:solidFill>
              </a:rPr>
              <a:t>otra parte, la formación del Técnico Superior Universitario, Ingeniería o Licenciatura privilegia el desarrollo de las actitudes y aptitudes en el alumno, mediante el esquema de conocimiento en los niveles del “saber” el “saber hacer” </a:t>
            </a:r>
            <a:r>
              <a:rPr lang="es-MX" dirty="0" smtClean="0">
                <a:solidFill>
                  <a:schemeClr val="bg1"/>
                </a:solidFill>
              </a:rPr>
              <a:t>                 y </a:t>
            </a:r>
            <a:r>
              <a:rPr lang="es-MX" dirty="0">
                <a:solidFill>
                  <a:schemeClr val="bg1"/>
                </a:solidFill>
              </a:rPr>
              <a:t>el “ser”; lo que permitirá contar con profesionales de calidad, sensibles a las necesidades de la región y del país, que pongan su mirada en rebasar fronteras, comprometidos con el desarrollo en toda su amplitud y aplicación del conocimiento </a:t>
            </a:r>
            <a:r>
              <a:rPr lang="es-MX" dirty="0" smtClean="0">
                <a:solidFill>
                  <a:schemeClr val="bg1"/>
                </a:solidFill>
              </a:rPr>
              <a:t>                y </a:t>
            </a:r>
            <a:r>
              <a:rPr lang="es-MX" dirty="0">
                <a:solidFill>
                  <a:schemeClr val="bg1"/>
                </a:solidFill>
              </a:rPr>
              <a:t>la tecnología</a:t>
            </a:r>
            <a:r>
              <a:rPr lang="es-MX" dirty="0" smtClean="0">
                <a:solidFill>
                  <a:schemeClr val="bg1"/>
                </a:solidFill>
              </a:rPr>
              <a:t>.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9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91622" y="210640"/>
            <a:ext cx="15544800" cy="9802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800" dirty="0" smtClean="0"/>
              <a:t>PROCESO ENSEÑANZA</a:t>
            </a:r>
          </a:p>
          <a:p>
            <a:pPr algn="ctr"/>
            <a:r>
              <a:rPr lang="es-MX" sz="11500" dirty="0" smtClean="0"/>
              <a:t>(</a:t>
            </a:r>
            <a:r>
              <a:rPr lang="es-MX" sz="11500" dirty="0"/>
              <a:t>EBC)</a:t>
            </a:r>
          </a:p>
          <a:p>
            <a:endParaRPr lang="es-MX" dirty="0" smtClean="0">
              <a:solidFill>
                <a:srgbClr val="FFFF00"/>
              </a:solidFill>
            </a:endParaRPr>
          </a:p>
          <a:p>
            <a:endParaRPr lang="es-MX" sz="6000" dirty="0" smtClean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 smtClean="0"/>
              <a:t>Centrado </a:t>
            </a:r>
            <a:r>
              <a:rPr lang="es-MX" sz="2800" dirty="0"/>
              <a:t>en el desarrollo de competencias profesionales basadas en el constructivismo.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 smtClean="0"/>
              <a:t>Las </a:t>
            </a:r>
            <a:r>
              <a:rPr lang="es-MX" sz="2800" dirty="0"/>
              <a:t>habilidades desarrolladas por el estudiante son técnicas, de carácter cognitivo, de responsabilidad, autonomía, emprendimiento y afectivas (cuantitativas y cualitativas).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 smtClean="0"/>
              <a:t>Enfoque </a:t>
            </a:r>
            <a:r>
              <a:rPr lang="es-MX" sz="2800" dirty="0"/>
              <a:t>global, contextual y situado de acuerdo a la profesión. </a:t>
            </a:r>
            <a:endParaRPr lang="es-MX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900" dirty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Combina </a:t>
            </a:r>
            <a:r>
              <a:rPr lang="es-MX" sz="2800" dirty="0">
                <a:solidFill>
                  <a:schemeClr val="bg1"/>
                </a:solidFill>
              </a:rPr>
              <a:t>y moviliza recursos propios (conocimientos, capacidad de análisis, creatividad, de relaciones interpersonales, de adaptación, innovación, habilidades psicomotoras, valores y actitudes) y externos (medios para lograr el fin), en situaciones complejas y prácticas para la solución de problemas.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El </a:t>
            </a:r>
            <a:r>
              <a:rPr lang="es-MX" sz="2800" dirty="0">
                <a:solidFill>
                  <a:schemeClr val="bg1"/>
                </a:solidFill>
              </a:rPr>
              <a:t>proceso de aprendizaje privilegia la práctica, la evaluación es diagnóstica, formativa y </a:t>
            </a:r>
            <a:r>
              <a:rPr lang="es-MX" sz="2800" dirty="0" err="1">
                <a:solidFill>
                  <a:schemeClr val="bg1"/>
                </a:solidFill>
              </a:rPr>
              <a:t>sumativa</a:t>
            </a:r>
            <a:r>
              <a:rPr lang="es-MX" sz="2800" dirty="0">
                <a:solidFill>
                  <a:schemeClr val="bg1"/>
                </a:solidFill>
              </a:rPr>
              <a:t>, es decir, es holística e integral.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Integra </a:t>
            </a:r>
            <a:r>
              <a:rPr lang="es-MX" sz="2800" dirty="0">
                <a:solidFill>
                  <a:schemeClr val="bg1"/>
                </a:solidFill>
              </a:rPr>
              <a:t>el saber, el saber hacer y el saber ser.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Se </a:t>
            </a:r>
            <a:r>
              <a:rPr lang="es-MX" sz="2800" dirty="0">
                <a:solidFill>
                  <a:schemeClr val="bg1"/>
                </a:solidFill>
              </a:rPr>
              <a:t>definen criterios de evaluación para asignaturas integradoras y no </a:t>
            </a:r>
            <a:r>
              <a:rPr lang="es-MX" sz="2800" dirty="0" smtClean="0">
                <a:solidFill>
                  <a:schemeClr val="bg1"/>
                </a:solidFill>
              </a:rPr>
              <a:t>integradoras. </a:t>
            </a:r>
            <a:endParaRPr lang="es-MX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82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91622" y="210640"/>
            <a:ext cx="15544800" cy="8817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800" dirty="0" smtClean="0"/>
              <a:t>EVALUACIÓN DEL APRENDIZAJE</a:t>
            </a:r>
          </a:p>
          <a:p>
            <a:pPr algn="ctr"/>
            <a:r>
              <a:rPr lang="es-MX" sz="11500" dirty="0" smtClean="0"/>
              <a:t>(</a:t>
            </a:r>
            <a:r>
              <a:rPr lang="es-MX" sz="11500" dirty="0"/>
              <a:t>EBC)</a:t>
            </a:r>
          </a:p>
          <a:p>
            <a:endParaRPr lang="es-MX" dirty="0" smtClean="0">
              <a:solidFill>
                <a:srgbClr val="FFFF00"/>
              </a:solidFill>
            </a:endParaRPr>
          </a:p>
          <a:p>
            <a:endParaRPr lang="es-MX" sz="6000" dirty="0" smtClean="0">
              <a:solidFill>
                <a:srgbClr val="FFFF00"/>
              </a:solidFill>
            </a:endParaRPr>
          </a:p>
          <a:p>
            <a:endParaRPr lang="es-MX" sz="6000" dirty="0">
              <a:solidFill>
                <a:srgbClr val="FFFF00"/>
              </a:solidFill>
            </a:endParaRPr>
          </a:p>
          <a:p>
            <a:endParaRPr lang="es-MX" sz="6000" dirty="0" smtClean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bg1"/>
                </a:solidFill>
              </a:rPr>
              <a:t>Evaluación </a:t>
            </a:r>
            <a:r>
              <a:rPr lang="es-MX" dirty="0">
                <a:solidFill>
                  <a:schemeClr val="bg1"/>
                </a:solidFill>
              </a:rPr>
              <a:t>en el modelo de </a:t>
            </a:r>
            <a:r>
              <a:rPr lang="es-MX" dirty="0" smtClean="0">
                <a:solidFill>
                  <a:schemeClr val="bg1"/>
                </a:solidFill>
              </a:rPr>
              <a:t>competencias. </a:t>
            </a:r>
            <a:endParaRPr lang="es-MX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</a:rPr>
              <a:t>La evaluación es un proceso que apoya la toma de decisiones a través de la valoración de las evidencias de aprendizaje que permiten determinar el nivel de logro de los resultados de aprendizaje asociados a un conjunto de criterios de desempeño, relacionados con las competencias profesionales que forma parte del perfil de egreso. </a:t>
            </a:r>
          </a:p>
        </p:txBody>
      </p:sp>
    </p:spTree>
    <p:extLst>
      <p:ext uri="{BB962C8B-B14F-4D97-AF65-F5344CB8AC3E}">
        <p14:creationId xmlns:p14="http://schemas.microsoft.com/office/powerpoint/2010/main" val="3279610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91622" y="210640"/>
            <a:ext cx="15544800" cy="10110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800" dirty="0" smtClean="0"/>
              <a:t>EVALUACIÓN DEL APRENDIZAJE</a:t>
            </a:r>
          </a:p>
          <a:p>
            <a:pPr algn="ctr"/>
            <a:r>
              <a:rPr lang="es-MX" sz="11500" dirty="0" smtClean="0"/>
              <a:t>(</a:t>
            </a:r>
            <a:r>
              <a:rPr lang="es-MX" sz="11500" dirty="0"/>
              <a:t>EBC)</a:t>
            </a:r>
          </a:p>
          <a:p>
            <a:endParaRPr lang="es-MX" dirty="0" smtClean="0">
              <a:solidFill>
                <a:srgbClr val="FFFF00"/>
              </a:solidFill>
            </a:endParaRPr>
          </a:p>
          <a:p>
            <a:endParaRPr lang="es-MX" sz="6000" dirty="0" smtClean="0">
              <a:solidFill>
                <a:srgbClr val="FFFF00"/>
              </a:solidFill>
            </a:endParaRPr>
          </a:p>
          <a:p>
            <a:endParaRPr lang="es-MX" sz="6000" dirty="0">
              <a:solidFill>
                <a:srgbClr val="FFFF00"/>
              </a:solidFill>
            </a:endParaRPr>
          </a:p>
          <a:p>
            <a:endParaRPr lang="es-MX" sz="6000" dirty="0" smtClean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Sistemática </a:t>
            </a:r>
            <a:r>
              <a:rPr lang="es-MX" sz="2800" dirty="0">
                <a:solidFill>
                  <a:schemeClr val="bg1"/>
                </a:solidFill>
              </a:rPr>
              <a:t>porque debe tomar en cuenta el desarrollar armónico de las facultades del estudiante.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Continua </a:t>
            </a:r>
            <a:r>
              <a:rPr lang="es-MX" sz="2800" dirty="0">
                <a:solidFill>
                  <a:schemeClr val="bg1"/>
                </a:solidFill>
              </a:rPr>
              <a:t>porque se consideran los diferentes momentos del proceso educativo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Flexible </a:t>
            </a:r>
            <a:r>
              <a:rPr lang="es-MX" sz="2800" dirty="0">
                <a:solidFill>
                  <a:schemeClr val="bg1"/>
                </a:solidFill>
              </a:rPr>
              <a:t>porque los procedimientos de evaluación deben adaptarse a las diferentes formas de los cursos.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Integral </a:t>
            </a:r>
            <a:r>
              <a:rPr lang="es-MX" sz="2800" dirty="0">
                <a:solidFill>
                  <a:schemeClr val="bg1"/>
                </a:solidFill>
              </a:rPr>
              <a:t>porque debe contemplar los escenarios relacionados con la teoría y la técnica-científica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Regresiva </a:t>
            </a:r>
            <a:r>
              <a:rPr lang="es-MX" sz="2800" dirty="0">
                <a:solidFill>
                  <a:schemeClr val="bg1"/>
                </a:solidFill>
              </a:rPr>
              <a:t>y Prospectiva porque verifica la calidad y el nivel de lo aprendido en el proceso enseñanza-aprendizaje.</a:t>
            </a:r>
          </a:p>
        </p:txBody>
      </p:sp>
    </p:spTree>
    <p:extLst>
      <p:ext uri="{BB962C8B-B14F-4D97-AF65-F5344CB8AC3E}">
        <p14:creationId xmlns:p14="http://schemas.microsoft.com/office/powerpoint/2010/main" val="145529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91622" y="210640"/>
            <a:ext cx="15544800" cy="931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800" dirty="0" smtClean="0"/>
              <a:t>EVALUACIÓN DEL APRENDIZAJE</a:t>
            </a:r>
          </a:p>
          <a:p>
            <a:pPr algn="ctr"/>
            <a:r>
              <a:rPr lang="es-MX" sz="11500" dirty="0" smtClean="0"/>
              <a:t>(</a:t>
            </a:r>
            <a:r>
              <a:rPr lang="es-MX" sz="11500" dirty="0"/>
              <a:t>EBC)</a:t>
            </a:r>
          </a:p>
          <a:p>
            <a:endParaRPr lang="es-MX" dirty="0" smtClean="0">
              <a:solidFill>
                <a:srgbClr val="FFFF00"/>
              </a:solidFill>
            </a:endParaRPr>
          </a:p>
          <a:p>
            <a:endParaRPr lang="es-MX" sz="6000" dirty="0" smtClean="0">
              <a:solidFill>
                <a:srgbClr val="FFFF00"/>
              </a:solidFill>
            </a:endParaRPr>
          </a:p>
          <a:p>
            <a:endParaRPr lang="es-MX" sz="6000" dirty="0">
              <a:solidFill>
                <a:srgbClr val="FFFF00"/>
              </a:solidFill>
            </a:endParaRPr>
          </a:p>
          <a:p>
            <a:endParaRPr lang="es-MX" sz="6000" dirty="0" smtClean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</a:rPr>
              <a:t>El proceso de evaluación se lleva a cabo tomando en cuenta los tipos de evaluación y las personas involucradas en él. </a:t>
            </a:r>
            <a:endParaRPr lang="es-MX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bg1"/>
                </a:solidFill>
              </a:rPr>
              <a:t>Dicho </a:t>
            </a:r>
            <a:r>
              <a:rPr lang="es-MX" dirty="0">
                <a:solidFill>
                  <a:schemeClr val="bg1"/>
                </a:solidFill>
              </a:rPr>
              <a:t>proceso se realiza a través de la recopilación de evidencias de aprendizaje que demuestran las competencias a las cuales se les asigna un nivel de desempeño valorado en función de criterios que marcan los parámetros esperados.</a:t>
            </a:r>
          </a:p>
        </p:txBody>
      </p:sp>
    </p:spTree>
    <p:extLst>
      <p:ext uri="{BB962C8B-B14F-4D97-AF65-F5344CB8AC3E}">
        <p14:creationId xmlns:p14="http://schemas.microsoft.com/office/powerpoint/2010/main" val="276535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91622" y="210640"/>
            <a:ext cx="15544800" cy="931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800" dirty="0" smtClean="0"/>
              <a:t>EVALUACIÓN DEL APRENDIZAJE</a:t>
            </a:r>
          </a:p>
          <a:p>
            <a:pPr algn="ctr"/>
            <a:r>
              <a:rPr lang="es-MX" sz="11500" dirty="0" smtClean="0"/>
              <a:t>(</a:t>
            </a:r>
            <a:r>
              <a:rPr lang="es-MX" sz="11500" dirty="0"/>
              <a:t>EBC)</a:t>
            </a:r>
          </a:p>
          <a:p>
            <a:endParaRPr lang="es-MX" dirty="0" smtClean="0">
              <a:solidFill>
                <a:srgbClr val="FFFF00"/>
              </a:solidFill>
            </a:endParaRPr>
          </a:p>
          <a:p>
            <a:endParaRPr lang="es-MX" sz="6000" dirty="0" smtClean="0">
              <a:solidFill>
                <a:srgbClr val="FFFF00"/>
              </a:solidFill>
            </a:endParaRPr>
          </a:p>
          <a:p>
            <a:endParaRPr lang="es-MX" sz="6000" dirty="0">
              <a:solidFill>
                <a:srgbClr val="FFFF00"/>
              </a:solidFill>
            </a:endParaRPr>
          </a:p>
          <a:p>
            <a:endParaRPr lang="es-MX" sz="6000" dirty="0" smtClean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</a:rPr>
              <a:t>Al evaluar a los estudiantes con respecto al nivel de logro de los resultados de aprendizaje y las competencias, la información obtenida no solo es útil para ellos sino que también permite conocer si las estrategias de enseñanza, los recursos y los planes institucionales favorecen el aprendizaje. </a:t>
            </a:r>
            <a:endParaRPr lang="es-MX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bg1"/>
                </a:solidFill>
              </a:rPr>
              <a:t>De </a:t>
            </a:r>
            <a:r>
              <a:rPr lang="es-MX" dirty="0">
                <a:solidFill>
                  <a:schemeClr val="bg1"/>
                </a:solidFill>
              </a:rPr>
              <a:t>esta manera se pueden realizar adecuaciones cuando se identifican dificultades o desviaciones en el proceso de formación.</a:t>
            </a:r>
          </a:p>
        </p:txBody>
      </p:sp>
    </p:spTree>
    <p:extLst>
      <p:ext uri="{BB962C8B-B14F-4D97-AF65-F5344CB8AC3E}">
        <p14:creationId xmlns:p14="http://schemas.microsoft.com/office/powerpoint/2010/main" val="3041804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Análisis Situacional del Trabajo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Programas Educativos enfoque Competencias Profesionales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Estadías en el Sector Empresarial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Sistemas de alternancia Escuela - Empresa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Programa de Tutorías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 Curricular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Movilidad estudiantil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Intercambio académico 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19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0" b="7840"/>
          <a:stretch>
            <a:fillRect/>
          </a:stretch>
        </p:blipFill>
        <p:spPr/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Atención personalizada</a:t>
            </a:r>
            <a:endParaRPr lang="es-MX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s-MX" sz="8800" dirty="0" smtClean="0"/>
              <a:t>Tutorías </a:t>
            </a:r>
            <a:r>
              <a:rPr lang="es-MX" sz="5400" dirty="0" smtClean="0"/>
              <a:t>y</a:t>
            </a:r>
            <a:r>
              <a:rPr lang="es-MX" sz="8800" dirty="0" smtClean="0"/>
              <a:t> Asesorías</a:t>
            </a:r>
            <a:endParaRPr lang="es-MX" sz="8800" dirty="0"/>
          </a:p>
        </p:txBody>
      </p:sp>
    </p:spTree>
    <p:extLst>
      <p:ext uri="{BB962C8B-B14F-4D97-AF65-F5344CB8AC3E}">
        <p14:creationId xmlns:p14="http://schemas.microsoft.com/office/powerpoint/2010/main" val="564917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Tutorías</a:t>
            </a:r>
            <a:endParaRPr lang="es-MX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4"/>
          </p:nvPr>
        </p:nvSpPr>
        <p:spPr>
          <a:xfrm>
            <a:off x="9388167" y="4129548"/>
            <a:ext cx="7416799" cy="4955457"/>
          </a:xfrm>
        </p:spPr>
        <p:txBody>
          <a:bodyPr/>
          <a:lstStyle/>
          <a:p>
            <a:r>
              <a:rPr lang="es-MX" dirty="0"/>
              <a:t>Apoyar a los estudiantes por medio del acompañamiento durante su formación integral que busca crear un  clima de confianza, mediante la atención personalizada a un alumno o a un grupo de alumnos, brindando un apoyo psicopedagógico para la construcción de valores, actitudes y  hábitos positivos, además de promocionar el desarrollo de habilidades intelectuales, buscando con  todo  esto implementar medidas para elevar el nivel académico, y equilibrar los aspectos para la solución de problemas escolares y de convivencia social como miembro de la Universidad, buscando beneficio mutuo en la relación escuela-profesor-estudiante, para lograr  que el  alumno concluya con  sus estudios de forma satisfactoria.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52" y="1730014"/>
            <a:ext cx="7438896" cy="70600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2949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Asesorías</a:t>
            </a:r>
            <a:endParaRPr lang="es-MX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4"/>
          </p:nvPr>
        </p:nvSpPr>
        <p:spPr>
          <a:xfrm>
            <a:off x="9142413" y="4380270"/>
            <a:ext cx="7416799" cy="4955457"/>
          </a:xfrm>
        </p:spPr>
        <p:txBody>
          <a:bodyPr/>
          <a:lstStyle/>
          <a:p>
            <a:r>
              <a:rPr lang="es-MX" sz="2800" dirty="0"/>
              <a:t>S</a:t>
            </a:r>
            <a:r>
              <a:rPr lang="es-MX" sz="2800" dirty="0" smtClean="0"/>
              <a:t>ervicio </a:t>
            </a:r>
            <a:r>
              <a:rPr lang="es-MX" sz="2800" dirty="0"/>
              <a:t>especializado de colaboración, auxilio u orientación donde se ofrece al estudiante para el desarrollo de diversas actividades académicas. </a:t>
            </a:r>
            <a:endParaRPr lang="es-MX" sz="2800" dirty="0" smtClean="0"/>
          </a:p>
          <a:p>
            <a:endParaRPr lang="es-MX" sz="2800" dirty="0"/>
          </a:p>
          <a:p>
            <a:r>
              <a:rPr lang="es-MX" sz="2800" dirty="0" smtClean="0"/>
              <a:t>El </a:t>
            </a:r>
            <a:r>
              <a:rPr lang="es-MX" sz="2800" dirty="0"/>
              <a:t>proceso se da mediante la consulta que brinda un profesor a un alumno o a un grupo de alumnos para resolver dudas o preguntas sobre temas específicos donde se busca mejorar el desempeño en las actividades académicas del alumno.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78" y="1671139"/>
            <a:ext cx="7067632" cy="71483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2723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37640"/>
            <a:ext cx="18286412" cy="1219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2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97">
        <p14:ripple/>
      </p:transition>
    </mc:Choice>
    <mc:Fallback xmlns="">
      <p:transition spd="slow" advTm="46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>
          <a:xfrm>
            <a:off x="6786811" y="874072"/>
            <a:ext cx="11312503" cy="831279"/>
          </a:xfrm>
        </p:spPr>
        <p:txBody>
          <a:bodyPr>
            <a:noAutofit/>
          </a:bodyPr>
          <a:lstStyle/>
          <a:p>
            <a:r>
              <a:rPr lang="en-US" altLang="ja-JP" sz="7200" b="1" i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Estructura</a:t>
            </a:r>
            <a:r>
              <a:rPr lang="en-US" altLang="ja-JP" sz="7200" b="1" i="1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curricular</a:t>
            </a:r>
            <a:endParaRPr kumimoji="1" lang="ja-JP" altLang="en-US" sz="16600" b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/>
          </p:nvPr>
        </p:nvSpPr>
        <p:spPr>
          <a:xfrm>
            <a:off x="1066801" y="8270776"/>
            <a:ext cx="16179128" cy="2016224"/>
          </a:xfrm>
        </p:spPr>
        <p:txBody>
          <a:bodyPr>
            <a:normAutofit/>
          </a:bodyPr>
          <a:lstStyle/>
          <a:p>
            <a:pPr algn="ctr"/>
            <a:r>
              <a:rPr lang="en-US" altLang="ja-JP" sz="6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Dos </a:t>
            </a:r>
            <a:r>
              <a:rPr lang="en-US" altLang="ja-JP" sz="6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Títulos</a:t>
            </a:r>
            <a:r>
              <a:rPr lang="en-US" altLang="ja-JP" sz="6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6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Universitarios</a:t>
            </a:r>
            <a:endParaRPr kumimoji="1" lang="ja-JP" altLang="en-US" sz="5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38 Marcador de posición de imagen"/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381" y="3003571"/>
            <a:ext cx="11144009" cy="3553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41 Marcador de posición de imagen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5" b="11305"/>
          <a:stretch>
            <a:fillRect/>
          </a:stretch>
        </p:blipFill>
        <p:spPr/>
      </p:pic>
      <p:sp>
        <p:nvSpPr>
          <p:cNvPr id="2" name="CuadroTexto 1"/>
          <p:cNvSpPr txBox="1"/>
          <p:nvPr/>
        </p:nvSpPr>
        <p:spPr>
          <a:xfrm>
            <a:off x="6859380" y="6201393"/>
            <a:ext cx="5582001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Primer Título                                   en 2 años                                         (5 cuatrimestres en aula                                  y 1 en empresa)</a:t>
            </a:r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12290363" y="6201393"/>
            <a:ext cx="6260668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/>
              <a:t>Segundo Título                                                       en 1 año 8 meses                                         (4 cuatrimestres en aula                                  y 1 en empresa)</a:t>
            </a:r>
            <a:endParaRPr lang="es-MX" sz="2800" dirty="0"/>
          </a:p>
        </p:txBody>
      </p:sp>
      <p:sp>
        <p:nvSpPr>
          <p:cNvPr id="8" name="CuadroTexto 7"/>
          <p:cNvSpPr txBox="1"/>
          <p:nvPr/>
        </p:nvSpPr>
        <p:spPr>
          <a:xfrm>
            <a:off x="7483135" y="2195851"/>
            <a:ext cx="527858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Técnico Superior Universitario</a:t>
            </a:r>
          </a:p>
          <a:p>
            <a:pPr algn="ctr"/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13087767" y="2168141"/>
            <a:ext cx="345962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Ingeniería                 Licenciatura</a:t>
            </a:r>
            <a:endParaRPr lang="es-MX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12898582" y="2195851"/>
            <a:ext cx="0" cy="400554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494669"/>
      </p:ext>
    </p:extLst>
  </p:cSld>
  <p:clrMapOvr>
    <a:masterClrMapping/>
  </p:clrMapOvr>
  <p:transition spd="slow" advTm="9759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rcador de posición de imagen 15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>
            <a:fillRect/>
          </a:stretch>
        </p:blipFill>
        <p:spPr/>
      </p:pic>
      <p:sp>
        <p:nvSpPr>
          <p:cNvPr id="11" name="Marcador de texto 10"/>
          <p:cNvSpPr>
            <a:spLocks noGrp="1"/>
          </p:cNvSpPr>
          <p:nvPr>
            <p:ph type="body" sz="quarter" idx="19"/>
          </p:nvPr>
        </p:nvSpPr>
        <p:spPr>
          <a:xfrm>
            <a:off x="9977095" y="7124324"/>
            <a:ext cx="7919019" cy="790352"/>
          </a:xfrm>
        </p:spPr>
        <p:txBody>
          <a:bodyPr/>
          <a:lstStyle/>
          <a:p>
            <a:pPr algn="ctr"/>
            <a:r>
              <a:rPr lang="es-MX" sz="115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Escuela  Empresa</a:t>
            </a:r>
            <a:endParaRPr lang="es-MX" sz="115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5" name="Marcador de posición de imagen 14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619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Nuestras </a:t>
            </a:r>
            <a:r>
              <a:rPr lang="es-MX" dirty="0" smtClean="0">
                <a:solidFill>
                  <a:srgbClr val="0AB396"/>
                </a:solidFill>
              </a:rPr>
              <a:t>Carreras</a:t>
            </a:r>
            <a:endParaRPr lang="es-MX" dirty="0">
              <a:solidFill>
                <a:srgbClr val="0AB396"/>
              </a:solidFill>
            </a:endParaRP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31"/>
          </p:nvPr>
        </p:nvSpPr>
        <p:spPr>
          <a:xfrm>
            <a:off x="10522857" y="3106772"/>
            <a:ext cx="7763556" cy="1204440"/>
          </a:xfrm>
        </p:spPr>
        <p:txBody>
          <a:bodyPr/>
          <a:lstStyle/>
          <a:p>
            <a:pPr algn="ctr"/>
            <a:r>
              <a:rPr lang="es-MX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Seis cuatrimestres (2 años)</a:t>
            </a:r>
            <a:endParaRPr lang="es-MX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32"/>
          </p:nvPr>
        </p:nvSpPr>
        <p:spPr>
          <a:xfrm>
            <a:off x="11370545" y="4437055"/>
            <a:ext cx="5739583" cy="1204440"/>
          </a:xfrm>
        </p:spPr>
        <p:txBody>
          <a:bodyPr/>
          <a:lstStyle/>
          <a:p>
            <a:pPr algn="ctr"/>
            <a:r>
              <a:rPr lang="es-MX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33"/>
          </p:nvPr>
        </p:nvSpPr>
        <p:spPr>
          <a:xfrm>
            <a:off x="10719617" y="5767339"/>
            <a:ext cx="7041441" cy="1204440"/>
          </a:xfrm>
        </p:spPr>
        <p:txBody>
          <a:bodyPr/>
          <a:lstStyle/>
          <a:p>
            <a:pPr algn="ctr"/>
            <a:r>
              <a:rPr lang="es-MX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Cinco cuatrimestres                        </a:t>
            </a:r>
            <a:r>
              <a:rPr lang="es-MX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( 1 año 8 meses )</a:t>
            </a:r>
            <a:endParaRPr lang="es-MX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34"/>
          </p:nvPr>
        </p:nvSpPr>
        <p:spPr>
          <a:xfrm>
            <a:off x="10719617" y="7172317"/>
            <a:ext cx="7041441" cy="1204440"/>
          </a:xfrm>
        </p:spPr>
        <p:txBody>
          <a:bodyPr/>
          <a:lstStyle/>
          <a:p>
            <a:pPr algn="ctr"/>
            <a:r>
              <a:rPr lang="es-MX" sz="4000" b="1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Dos títulos                                             Dos cédulas profesionales</a:t>
            </a:r>
            <a:endParaRPr lang="es-MX" sz="4000" b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4"/>
          </p:nvPr>
        </p:nvSpPr>
        <p:spPr>
          <a:xfrm>
            <a:off x="1042306" y="3021842"/>
            <a:ext cx="7709808" cy="2213144"/>
          </a:xfrm>
        </p:spPr>
        <p:txBody>
          <a:bodyPr/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Técnico Superior </a:t>
            </a:r>
            <a:r>
              <a:rPr lang="es-MX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Universitario</a:t>
            </a:r>
            <a:endParaRPr lang="es-MX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5"/>
          </p:nvPr>
        </p:nvSpPr>
        <p:spPr>
          <a:xfrm>
            <a:off x="1042305" y="6316961"/>
            <a:ext cx="7346951" cy="2554850"/>
          </a:xfrm>
        </p:spPr>
        <p:txBody>
          <a:bodyPr vert="horz" lIns="163275" tIns="81638" rIns="163275" bIns="81638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Continuidad Estudios </a:t>
            </a:r>
            <a:r>
              <a:rPr lang="es-MX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Ingeniería / Licenciatura</a:t>
            </a:r>
            <a:endParaRPr lang="es-MX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19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Nuestras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rgbClr val="0AB396"/>
                </a:solidFill>
                <a:latin typeface="Arial Black" panose="020B0A04020102020204" pitchFamily="34" charset="0"/>
              </a:rPr>
              <a:t>Carreras</a:t>
            </a:r>
            <a:endParaRPr lang="es-MX" dirty="0"/>
          </a:p>
        </p:txBody>
      </p: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591394"/>
              </p:ext>
            </p:extLst>
          </p:nvPr>
        </p:nvGraphicFramePr>
        <p:xfrm>
          <a:off x="1553084" y="2070600"/>
          <a:ext cx="15178658" cy="79552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589329">
                  <a:extLst>
                    <a:ext uri="{9D8B030D-6E8A-4147-A177-3AD203B41FA5}">
                      <a16:colId xmlns:a16="http://schemas.microsoft.com/office/drawing/2014/main" val="2873141894"/>
                    </a:ext>
                  </a:extLst>
                </a:gridCol>
                <a:gridCol w="7589329">
                  <a:extLst>
                    <a:ext uri="{9D8B030D-6E8A-4147-A177-3AD203B41FA5}">
                      <a16:colId xmlns:a16="http://schemas.microsoft.com/office/drawing/2014/main" val="2825499101"/>
                    </a:ext>
                  </a:extLst>
                </a:gridCol>
              </a:tblGrid>
              <a:tr h="601586">
                <a:tc>
                  <a:txBody>
                    <a:bodyPr/>
                    <a:lstStyle/>
                    <a:p>
                      <a:r>
                        <a:rPr lang="es-MX" sz="18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Desarrollo de Negocios</a:t>
                      </a:r>
                    </a:p>
                    <a:p>
                      <a:r>
                        <a:rPr lang="es-MX" sz="16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</a:t>
                      </a:r>
                      <a:r>
                        <a:rPr lang="es-MX" sz="1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 Mercadotecnia </a:t>
                      </a:r>
                      <a:endParaRPr lang="es-MX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28650" indent="0"/>
                      <a:r>
                        <a:rPr lang="es-MX" sz="18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Lic. Innovación de Negocios y Mercadotecnia</a:t>
                      </a:r>
                      <a:endParaRPr lang="es-MX" sz="1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535158"/>
                  </a:ext>
                </a:extLst>
              </a:tr>
              <a:tr h="628931">
                <a:tc>
                  <a:txBody>
                    <a:bodyPr/>
                    <a:lstStyle/>
                    <a:p>
                      <a:pPr marL="0" algn="l" defTabSz="1632753" rtl="0" eaLnBrk="1" latinLnBrk="0" hangingPunct="1"/>
                      <a:r>
                        <a:rPr kumimoji="1" lang="es-MX" sz="18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T.S.U. Energías Renovables</a:t>
                      </a:r>
                    </a:p>
                    <a:p>
                      <a:pPr marL="0" algn="l" defTabSz="1632753" rtl="0" eaLnBrk="1" latinLnBrk="0" hangingPunct="1"/>
                      <a:r>
                        <a:rPr kumimoji="1" lang="es-MX" sz="18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kumimoji="1" lang="es-MX" sz="14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área Energía Solar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28650" indent="0"/>
                      <a:r>
                        <a:rPr lang="es-MX" sz="18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Ing. Energías Renovables </a:t>
                      </a:r>
                      <a:endParaRPr lang="es-MX" sz="1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411000"/>
                  </a:ext>
                </a:extLst>
              </a:tr>
              <a:tr h="355483">
                <a:tc>
                  <a:txBody>
                    <a:bodyPr/>
                    <a:lstStyle/>
                    <a:p>
                      <a:pPr marL="0" algn="l" defTabSz="1632753" rtl="0" eaLnBrk="1" latinLnBrk="0" hangingPunct="1"/>
                      <a:r>
                        <a:rPr kumimoji="1" lang="es-MX" sz="18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T.S.U. Gastronomía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28650" indent="0"/>
                      <a:r>
                        <a:rPr lang="es-MX" sz="18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Lic. Gastronomía</a:t>
                      </a:r>
                      <a:endParaRPr lang="es-MX" sz="1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241272"/>
                  </a:ext>
                </a:extLst>
              </a:tr>
              <a:tr h="628931">
                <a:tc>
                  <a:txBody>
                    <a:bodyPr/>
                    <a:lstStyle/>
                    <a:p>
                      <a:pPr marL="0" algn="l" defTabSz="1632753" rtl="0" eaLnBrk="1" latinLnBrk="0" hangingPunct="1"/>
                      <a:r>
                        <a:rPr kumimoji="1" lang="es-MX" sz="18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T.S.U. Administración</a:t>
                      </a:r>
                    </a:p>
                    <a:p>
                      <a:pPr marL="0" algn="l" defTabSz="1632753" rtl="0" eaLnBrk="1" latinLnBrk="0" hangingPunct="1"/>
                      <a:r>
                        <a:rPr kumimoji="1" lang="es-MX" sz="18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</a:t>
                      </a:r>
                      <a:r>
                        <a:rPr kumimoji="1" lang="es-MX" sz="14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área Formulación y Evaluación de Proyectos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28650" marR="0" indent="0" algn="l" defTabSz="1632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18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Lic. Gestión de Negocios y Proyectos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221051"/>
                  </a:ext>
                </a:extLst>
              </a:tr>
              <a:tr h="628931">
                <a:tc>
                  <a:txBody>
                    <a:bodyPr/>
                    <a:lstStyle/>
                    <a:p>
                      <a:pPr marL="0" algn="l" defTabSz="1632753" rtl="0" eaLnBrk="1" latinLnBrk="0" hangingPunct="1"/>
                      <a:r>
                        <a:rPr kumimoji="1" lang="es-MX" sz="18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T.S.U. Mantenimiento</a:t>
                      </a:r>
                    </a:p>
                    <a:p>
                      <a:pPr marL="0" algn="l" defTabSz="1632753" rtl="0" eaLnBrk="1" latinLnBrk="0" hangingPunct="1"/>
                      <a:r>
                        <a:rPr kumimoji="1" lang="es-MX" sz="18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kumimoji="1" lang="es-MX" sz="14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área Industrial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28650" indent="0"/>
                      <a:r>
                        <a:rPr lang="es-MX" sz="18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Ing.</a:t>
                      </a:r>
                      <a:r>
                        <a:rPr lang="es-MX" sz="18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Mantenimiento Industrial</a:t>
                      </a:r>
                      <a:endParaRPr lang="es-MX" sz="1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377576"/>
                  </a:ext>
                </a:extLst>
              </a:tr>
              <a:tr h="628931">
                <a:tc>
                  <a:txBody>
                    <a:bodyPr/>
                    <a:lstStyle/>
                    <a:p>
                      <a:pPr marL="0" algn="l" defTabSz="1632753" rtl="0" eaLnBrk="1" latinLnBrk="0" hangingPunct="1"/>
                      <a:r>
                        <a:rPr kumimoji="1" lang="es-MX" sz="18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T.S.U. Manufactura Aeronáutica</a:t>
                      </a:r>
                    </a:p>
                    <a:p>
                      <a:pPr marL="0" algn="l" defTabSz="1632753" rtl="0" eaLnBrk="1" latinLnBrk="0" hangingPunct="1"/>
                      <a:r>
                        <a:rPr kumimoji="1" lang="es-MX" sz="18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kumimoji="1" lang="es-MX" sz="14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área Maquinados de Precisión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28650" indent="0"/>
                      <a:r>
                        <a:rPr lang="es-MX" sz="18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Ing. Manufactura</a:t>
                      </a:r>
                      <a:r>
                        <a:rPr lang="es-MX" sz="18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Aeronáutica</a:t>
                      </a:r>
                      <a:endParaRPr lang="es-MX" sz="1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910751"/>
                  </a:ext>
                </a:extLst>
              </a:tr>
              <a:tr h="628931">
                <a:tc>
                  <a:txBody>
                    <a:bodyPr/>
                    <a:lstStyle/>
                    <a:p>
                      <a:pPr marL="0" algn="l" defTabSz="1632753" rtl="0" eaLnBrk="1" latinLnBrk="0" hangingPunct="1"/>
                      <a:r>
                        <a:rPr kumimoji="1" lang="es-MX" sz="18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T.S.U. Mecatrónica</a:t>
                      </a:r>
                    </a:p>
                    <a:p>
                      <a:pPr marL="0" algn="l" defTabSz="1632753" rtl="0" eaLnBrk="1" latinLnBrk="0" hangingPunct="1"/>
                      <a:r>
                        <a:rPr kumimoji="1" lang="es-MX" sz="18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kumimoji="1" lang="es-MX" sz="14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área Automatización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28650" indent="0"/>
                      <a:r>
                        <a:rPr lang="es-MX" sz="18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Ing. Mecatrónica</a:t>
                      </a:r>
                      <a:endParaRPr lang="es-MX" sz="1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193649"/>
                  </a:ext>
                </a:extLst>
              </a:tr>
              <a:tr h="628931">
                <a:tc>
                  <a:txBody>
                    <a:bodyPr/>
                    <a:lstStyle/>
                    <a:p>
                      <a:pPr marL="0" algn="l" defTabSz="1632753" rtl="0" eaLnBrk="1" latinLnBrk="0" hangingPunct="1"/>
                      <a:r>
                        <a:rPr kumimoji="1" lang="es-MX" sz="18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T.S.U. Mecánica</a:t>
                      </a:r>
                    </a:p>
                    <a:p>
                      <a:pPr marL="0" algn="l" defTabSz="1632753" rtl="0" eaLnBrk="1" latinLnBrk="0" hangingPunct="1"/>
                      <a:r>
                        <a:rPr kumimoji="1" lang="es-MX" sz="18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kumimoji="1" lang="es-MX" sz="14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área Industrial</a:t>
                      </a:r>
                    </a:p>
                    <a:p>
                      <a:pPr marL="0" algn="l" defTabSz="1632753" rtl="0" eaLnBrk="1" latinLnBrk="0" hangingPunct="1"/>
                      <a:r>
                        <a:rPr kumimoji="1" lang="es-MX" sz="14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área</a:t>
                      </a:r>
                      <a:r>
                        <a:rPr kumimoji="1" lang="es-MX" sz="1400" b="0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Moldes y Troqueles</a:t>
                      </a:r>
                      <a:endParaRPr kumimoji="1" lang="es-MX" sz="1400" b="0" kern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28650" indent="0"/>
                      <a:r>
                        <a:rPr lang="es-MX" sz="18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Ing. Metal Mecánica</a:t>
                      </a:r>
                      <a:endParaRPr lang="es-MX" sz="1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996185"/>
                  </a:ext>
                </a:extLst>
              </a:tr>
              <a:tr h="628931">
                <a:tc>
                  <a:txBody>
                    <a:bodyPr/>
                    <a:lstStyle/>
                    <a:p>
                      <a:pPr marL="0" algn="l" defTabSz="1632753" rtl="0" eaLnBrk="1" latinLnBrk="0" hangingPunct="1"/>
                      <a:r>
                        <a:rPr kumimoji="1" lang="es-MX" sz="18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T.S.U. Minería</a:t>
                      </a:r>
                    </a:p>
                    <a:p>
                      <a:pPr marL="0" algn="l" defTabSz="1632753" rtl="0" eaLnBrk="1" latinLnBrk="0" hangingPunct="1"/>
                      <a:r>
                        <a:rPr kumimoji="1" lang="es-MX" sz="18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kumimoji="1" lang="es-MX" sz="14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área Beneficio Minero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28650" indent="0"/>
                      <a:r>
                        <a:rPr lang="es-MX" sz="18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Ing. Minería</a:t>
                      </a:r>
                      <a:endParaRPr lang="es-MX" sz="1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996999"/>
                  </a:ext>
                </a:extLst>
              </a:tr>
              <a:tr h="355483">
                <a:tc>
                  <a:txBody>
                    <a:bodyPr/>
                    <a:lstStyle/>
                    <a:p>
                      <a:pPr marL="0" algn="l" defTabSz="1632753" rtl="0" eaLnBrk="1" latinLnBrk="0" hangingPunct="1"/>
                      <a:r>
                        <a:rPr kumimoji="1" lang="es-MX" sz="18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T.S.U. Paramédico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28650" indent="0"/>
                      <a:r>
                        <a:rPr lang="es-MX" sz="18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Lic. Protección Civil y Emergencia</a:t>
                      </a:r>
                      <a:endParaRPr lang="es-MX" sz="1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578703"/>
                  </a:ext>
                </a:extLst>
              </a:tr>
              <a:tr h="628931">
                <a:tc>
                  <a:txBody>
                    <a:bodyPr/>
                    <a:lstStyle/>
                    <a:p>
                      <a:pPr marL="0" algn="l" defTabSz="1632753" rtl="0" eaLnBrk="1" latinLnBrk="0" hangingPunct="1"/>
                      <a:r>
                        <a:rPr kumimoji="1" lang="es-MX" sz="18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T.S.U. Procesos Industriales</a:t>
                      </a:r>
                    </a:p>
                    <a:p>
                      <a:pPr marL="0" algn="l" defTabSz="1632753" rtl="0" eaLnBrk="1" latinLnBrk="0" hangingPunct="1"/>
                      <a:r>
                        <a:rPr kumimoji="1" lang="es-MX" sz="18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kumimoji="1" lang="es-MX" sz="14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área Tecnología Gráfica</a:t>
                      </a:r>
                    </a:p>
                    <a:p>
                      <a:pPr marL="0" algn="l" defTabSz="1632753" rtl="0" eaLnBrk="1" latinLnBrk="0" hangingPunct="1"/>
                      <a:r>
                        <a:rPr kumimoji="1" lang="es-MX" sz="14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área Manufactura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28650" indent="0"/>
                      <a:r>
                        <a:rPr lang="es-MX" sz="18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Ing. Sistemas Productivos</a:t>
                      </a:r>
                      <a:endParaRPr lang="es-MX" sz="1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8493034"/>
                  </a:ext>
                </a:extLst>
              </a:tr>
              <a:tr h="1066449">
                <a:tc>
                  <a:txBody>
                    <a:bodyPr/>
                    <a:lstStyle/>
                    <a:p>
                      <a:pPr marL="0" algn="l" defTabSz="1632753" rtl="0" eaLnBrk="1" latinLnBrk="0" hangingPunct="1"/>
                      <a:r>
                        <a:rPr kumimoji="1" lang="es-MX" sz="18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T.S.U. Tecnologías de la Información</a:t>
                      </a:r>
                    </a:p>
                    <a:p>
                      <a:pPr marL="0" algn="l" defTabSz="1632753" rtl="0" eaLnBrk="1" latinLnBrk="0" hangingPunct="1"/>
                      <a:r>
                        <a:rPr kumimoji="1" lang="es-MX" sz="18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kumimoji="1" lang="es-MX" sz="14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área Desarrollo de Software Multiplataforma</a:t>
                      </a:r>
                    </a:p>
                    <a:p>
                      <a:pPr marL="0" algn="l" defTabSz="1632753" rtl="0" eaLnBrk="1" latinLnBrk="0" hangingPunct="1"/>
                      <a:r>
                        <a:rPr kumimoji="1" lang="es-MX" sz="14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área Infraestructura de Redes Digitales</a:t>
                      </a:r>
                    </a:p>
                    <a:p>
                      <a:pPr marL="0" algn="l" defTabSz="1632753" rtl="0" eaLnBrk="1" latinLnBrk="0" hangingPunct="1"/>
                      <a:r>
                        <a:rPr kumimoji="1" lang="es-MX" sz="1400" b="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área Entornos Virtuales y Negocios Digitales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28650" indent="0"/>
                      <a:r>
                        <a:rPr lang="es-MX" sz="18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</a:t>
                      </a:r>
                      <a:r>
                        <a:rPr lang="es-MX" sz="18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Desarrollo y Gestión de Software</a:t>
                      </a:r>
                    </a:p>
                    <a:p>
                      <a:pPr marL="628650" indent="0"/>
                      <a:r>
                        <a:rPr lang="es-MX" sz="18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Ing. Redes Inteligentes y </a:t>
                      </a:r>
                      <a:r>
                        <a:rPr lang="es-MX" sz="18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Ciberseguridad</a:t>
                      </a:r>
                    </a:p>
                    <a:p>
                      <a:pPr marL="628650" indent="0"/>
                      <a:endParaRPr lang="es-MX" sz="1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594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898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9" b="7809"/>
          <a:stretch>
            <a:fillRect/>
          </a:stretch>
        </p:blipFill>
        <p:spPr/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-1" y="7964905"/>
            <a:ext cx="14101012" cy="1769141"/>
          </a:xfrm>
        </p:spPr>
        <p:txBody>
          <a:bodyPr>
            <a:noAutofit/>
          </a:bodyPr>
          <a:lstStyle/>
          <a:p>
            <a:r>
              <a:rPr lang="es-MX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Servicios Escolares</a:t>
            </a:r>
            <a:endParaRPr lang="es-MX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47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Servicios</a:t>
            </a:r>
            <a:endParaRPr lang="es-MX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5"/>
          </p:nvPr>
        </p:nvSpPr>
        <p:spPr>
          <a:xfrm>
            <a:off x="2023050" y="2879114"/>
            <a:ext cx="11894995" cy="790352"/>
          </a:xfrm>
        </p:spPr>
        <p:txBody>
          <a:bodyPr/>
          <a:lstStyle/>
          <a:p>
            <a:r>
              <a:rPr lang="es-MX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escolar</a:t>
            </a:r>
            <a:endParaRPr lang="es-MX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6"/>
          </p:nvPr>
        </p:nvSpPr>
        <p:spPr>
          <a:xfrm>
            <a:off x="2124650" y="6114473"/>
            <a:ext cx="15873064" cy="790352"/>
          </a:xfrm>
        </p:spPr>
        <p:txBody>
          <a:bodyPr/>
          <a:lstStyle/>
          <a:p>
            <a:r>
              <a:rPr lang="es-MX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Servicios Estudiantiles  </a:t>
            </a:r>
            <a:r>
              <a:rPr lang="es-MX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(Alta en IMSS – Becas)</a:t>
            </a:r>
            <a:endParaRPr lang="es-MX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6"/>
          </p:nvPr>
        </p:nvSpPr>
        <p:spPr>
          <a:xfrm>
            <a:off x="2124650" y="8087089"/>
            <a:ext cx="11894995" cy="790352"/>
          </a:xfrm>
        </p:spPr>
        <p:txBody>
          <a:bodyPr/>
          <a:lstStyle/>
          <a:p>
            <a:r>
              <a:rPr lang="es-MX" sz="9600" b="1" dirty="0" smtClean="0">
                <a:solidFill>
                  <a:srgbClr val="F26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Biblioteca</a:t>
            </a:r>
            <a:endParaRPr lang="es-MX" sz="9600" b="1" dirty="0">
              <a:solidFill>
                <a:srgbClr val="F268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764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MX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Ingreso</a:t>
            </a:r>
            <a:r>
              <a:rPr lang="es-MX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MX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s-MX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 ingreso</a:t>
            </a:r>
            <a:endParaRPr lang="es-MX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25"/>
          </p:nvPr>
        </p:nvSpPr>
        <p:spPr>
          <a:xfrm>
            <a:off x="7198989" y="2668427"/>
            <a:ext cx="8200667" cy="1284144"/>
          </a:xfrm>
        </p:spPr>
        <p:txBody>
          <a:bodyPr>
            <a:noAutofit/>
          </a:bodyPr>
          <a:lstStyle/>
          <a:p>
            <a:r>
              <a:rPr lang="es-MX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Examen CENEVAL EXANI II</a:t>
            </a:r>
            <a:endParaRPr lang="es-MX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r>
              <a:rPr lang="es-MX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Cuatrimestral</a:t>
            </a:r>
            <a:endParaRPr lang="es-MX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Marcador de texto 6"/>
          <p:cNvSpPr>
            <a:spLocks noGrp="1"/>
          </p:cNvSpPr>
          <p:nvPr>
            <p:ph type="body" sz="quarter" idx="22"/>
          </p:nvPr>
        </p:nvSpPr>
        <p:spPr>
          <a:xfrm>
            <a:off x="3687460" y="6210874"/>
            <a:ext cx="12495969" cy="720080"/>
          </a:xfrm>
        </p:spPr>
        <p:txBody>
          <a:bodyPr/>
          <a:lstStyle/>
          <a:p>
            <a:r>
              <a:rPr lang="es-MX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Servicios  Escolares</a:t>
            </a:r>
            <a:endParaRPr lang="es-MX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579774"/>
              </p:ext>
            </p:extLst>
          </p:nvPr>
        </p:nvGraphicFramePr>
        <p:xfrm>
          <a:off x="2459829" y="7330440"/>
          <a:ext cx="13365167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1763">
                  <a:extLst>
                    <a:ext uri="{9D8B030D-6E8A-4147-A177-3AD203B41FA5}">
                      <a16:colId xmlns:a16="http://schemas.microsoft.com/office/drawing/2014/main" val="1336228895"/>
                    </a:ext>
                  </a:extLst>
                </a:gridCol>
                <a:gridCol w="4738100">
                  <a:extLst>
                    <a:ext uri="{9D8B030D-6E8A-4147-A177-3AD203B41FA5}">
                      <a16:colId xmlns:a16="http://schemas.microsoft.com/office/drawing/2014/main" val="2127117755"/>
                    </a:ext>
                  </a:extLst>
                </a:gridCol>
                <a:gridCol w="5705304">
                  <a:extLst>
                    <a:ext uri="{9D8B030D-6E8A-4147-A177-3AD203B41FA5}">
                      <a16:colId xmlns:a16="http://schemas.microsoft.com/office/drawing/2014/main" val="2055595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4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NIVEL</a:t>
                      </a:r>
                      <a:endParaRPr lang="es-MX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4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INSCRIPCIÓN</a:t>
                      </a:r>
                    </a:p>
                    <a:p>
                      <a:r>
                        <a:rPr lang="es-MX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(1ro.</a:t>
                      </a:r>
                      <a:r>
                        <a:rPr lang="es-MX" sz="2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y 7mo. Cuatrimestre)</a:t>
                      </a:r>
                      <a:endParaRPr lang="es-MX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4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REINSCRIPCIÓN</a:t>
                      </a:r>
                      <a:endParaRPr lang="es-MX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970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4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T.S.U.</a:t>
                      </a:r>
                      <a:r>
                        <a:rPr lang="es-MX" sz="40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es-MX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4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$1,640+450 </a:t>
                      </a:r>
                      <a:r>
                        <a:rPr lang="es-MX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examen</a:t>
                      </a:r>
                      <a:endParaRPr lang="es-MX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4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$1,700</a:t>
                      </a:r>
                      <a:endParaRPr lang="es-MX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437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4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ING</a:t>
                      </a:r>
                      <a:r>
                        <a:rPr lang="es-MX" sz="40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/ LIC</a:t>
                      </a:r>
                      <a:endParaRPr lang="es-MX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4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$2,460</a:t>
                      </a:r>
                      <a:endParaRPr lang="es-MX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4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$1,850</a:t>
                      </a:r>
                      <a:endParaRPr lang="es-MX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229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60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6" b="18936"/>
          <a:stretch>
            <a:fillRect/>
          </a:stretch>
        </p:blipFill>
        <p:spPr/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Egreso</a:t>
            </a:r>
            <a:endParaRPr lang="es-MX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5"/>
          </p:nvPr>
        </p:nvSpPr>
        <p:spPr>
          <a:xfrm>
            <a:off x="1078310" y="7663779"/>
            <a:ext cx="16200313" cy="2046278"/>
          </a:xfrm>
        </p:spPr>
        <p:txBody>
          <a:bodyPr>
            <a:noAutofit/>
          </a:bodyPr>
          <a:lstStyle/>
          <a:p>
            <a:r>
              <a:rPr lang="es-MX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s-MX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El Instituto de Becas y Crédito Educativo </a:t>
            </a:r>
            <a:r>
              <a:rPr lang="es-MX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te apoya también para titulación</a:t>
            </a:r>
            <a:r>
              <a:rPr lang="es-MX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6"/>
          </p:nvPr>
        </p:nvSpPr>
        <p:spPr>
          <a:xfrm>
            <a:off x="145143" y="2767236"/>
            <a:ext cx="6618513" cy="4032448"/>
          </a:xfrm>
        </p:spPr>
        <p:txBody>
          <a:bodyPr anchor="ctr">
            <a:noAutofit/>
          </a:bodyPr>
          <a:lstStyle/>
          <a:p>
            <a:r>
              <a:rPr lang="es-MX" sz="1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Títulación</a:t>
            </a:r>
            <a:endParaRPr lang="es-MX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215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Trámites </a:t>
            </a:r>
            <a:r>
              <a:rPr lang="es-MX" dirty="0" smtClean="0">
                <a:solidFill>
                  <a:srgbClr val="0AB396"/>
                </a:solidFill>
              </a:rPr>
              <a:t>y Servicios</a:t>
            </a:r>
            <a:endParaRPr lang="es-MX" dirty="0">
              <a:solidFill>
                <a:srgbClr val="0AB396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1"/>
          </p:nvPr>
        </p:nvSpPr>
        <p:spPr>
          <a:xfrm>
            <a:off x="-265157" y="7569438"/>
            <a:ext cx="6046028" cy="720080"/>
          </a:xfrm>
        </p:spPr>
        <p:txBody>
          <a:bodyPr/>
          <a:lstStyle/>
          <a:p>
            <a:r>
              <a:rPr lang="es-MX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Constancia</a:t>
            </a:r>
            <a:endParaRPr lang="es-MX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s-MX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 Estudios</a:t>
            </a:r>
            <a:endParaRPr lang="es-MX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25"/>
          </p:nvPr>
        </p:nvSpPr>
        <p:spPr>
          <a:xfrm>
            <a:off x="3297578" y="3625456"/>
            <a:ext cx="4038886" cy="720080"/>
          </a:xfrm>
        </p:spPr>
        <p:txBody>
          <a:bodyPr/>
          <a:lstStyle/>
          <a:p>
            <a:r>
              <a:rPr lang="es-MX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Kardex</a:t>
            </a:r>
            <a:endParaRPr lang="es-MX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26"/>
          </p:nvPr>
        </p:nvSpPr>
        <p:spPr>
          <a:xfrm>
            <a:off x="3297578" y="3575871"/>
            <a:ext cx="4056201" cy="1223322"/>
          </a:xfrm>
        </p:spPr>
        <p:txBody>
          <a:bodyPr/>
          <a:lstStyle/>
          <a:p>
            <a:r>
              <a:rPr lang="es-MX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Boleta de Calificaciones</a:t>
            </a:r>
            <a:endParaRPr lang="es-MX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27"/>
          </p:nvPr>
        </p:nvSpPr>
        <p:spPr>
          <a:xfrm>
            <a:off x="5325678" y="7117523"/>
            <a:ext cx="5162900" cy="720080"/>
          </a:xfrm>
        </p:spPr>
        <p:txBody>
          <a:bodyPr/>
          <a:lstStyle/>
          <a:p>
            <a:r>
              <a:rPr lang="es-MX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Expediente</a:t>
            </a:r>
            <a:endParaRPr lang="es-MX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MX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Copias de documentación</a:t>
            </a:r>
            <a:endParaRPr lang="es-MX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29"/>
          </p:nvPr>
        </p:nvSpPr>
        <p:spPr>
          <a:xfrm>
            <a:off x="7615494" y="3215831"/>
            <a:ext cx="5263837" cy="720080"/>
          </a:xfrm>
        </p:spPr>
        <p:txBody>
          <a:bodyPr/>
          <a:lstStyle/>
          <a:p>
            <a:r>
              <a:rPr lang="es-MX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Credencial</a:t>
            </a:r>
            <a:endParaRPr lang="es-MX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31"/>
          </p:nvPr>
        </p:nvSpPr>
        <p:spPr>
          <a:xfrm>
            <a:off x="10074855" y="6613768"/>
            <a:ext cx="5380443" cy="720080"/>
          </a:xfrm>
        </p:spPr>
        <p:txBody>
          <a:bodyPr/>
          <a:lstStyle/>
          <a:p>
            <a:r>
              <a:rPr lang="es-MX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Certificado</a:t>
            </a:r>
            <a:endParaRPr lang="es-MX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33"/>
          </p:nvPr>
        </p:nvSpPr>
        <p:spPr>
          <a:xfrm>
            <a:off x="12879331" y="2591011"/>
            <a:ext cx="4899041" cy="720080"/>
          </a:xfrm>
        </p:spPr>
        <p:txBody>
          <a:bodyPr/>
          <a:lstStyle/>
          <a:p>
            <a:r>
              <a:rPr lang="es-MX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Duplicados</a:t>
            </a:r>
            <a:endParaRPr lang="es-MX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1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Solicitud </a:t>
            </a:r>
            <a:r>
              <a:rPr lang="es-MX" dirty="0" smtClean="0">
                <a:solidFill>
                  <a:srgbClr val="0AB396"/>
                </a:solidFill>
              </a:rPr>
              <a:t>de Documentos</a:t>
            </a:r>
            <a:endParaRPr lang="en-US" dirty="0"/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3"/>
          </p:nvPr>
        </p:nvSpPr>
        <p:spPr>
          <a:xfrm>
            <a:off x="3166542" y="1543099"/>
            <a:ext cx="14329592" cy="1200101"/>
          </a:xfrm>
        </p:spPr>
        <p:txBody>
          <a:bodyPr>
            <a:normAutofit/>
          </a:bodyPr>
          <a:lstStyle/>
          <a:p>
            <a:r>
              <a:rPr lang="es-MX" dirty="0" smtClean="0"/>
              <a:t>Se hacen en ventanillas de Servicios Escolares (Edificio A). Por situación del COVID-19 estamos atendiendo de manera virtual.</a:t>
            </a:r>
            <a:endParaRPr lang="en-US" dirty="0"/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MX" sz="4800" dirty="0" smtClean="0"/>
              <a:t>Realiza el pago y envía tu comprobante de pago</a:t>
            </a:r>
            <a:endParaRPr lang="en-US" sz="4800" dirty="0"/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4"/>
          </p:nvPr>
        </p:nvSpPr>
        <p:spPr>
          <a:xfrm>
            <a:off x="2709065" y="4451978"/>
            <a:ext cx="13589623" cy="4636038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Para pagar en OXXO: Ingresa a la página institucional www.uthermosillo.edu.mx &gt;&gt; COMUNIDAD UTH&gt;&gt; Servicios Alumnos&gt;&gt; Pago de servicios&gt;&gt; </a:t>
            </a:r>
            <a:r>
              <a:rPr lang="es-MX" dirty="0" smtClean="0"/>
              <a:t>Introduce </a:t>
            </a:r>
            <a:r>
              <a:rPr lang="es-MX" dirty="0"/>
              <a:t>tus datos </a:t>
            </a:r>
            <a:r>
              <a:rPr lang="es-MX" dirty="0" smtClean="0"/>
              <a:t>&gt;&gt; (</a:t>
            </a:r>
            <a:r>
              <a:rPr lang="es-MX" b="1" dirty="0" smtClean="0"/>
              <a:t>usuario</a:t>
            </a:r>
            <a:r>
              <a:rPr lang="es-MX" dirty="0" smtClean="0"/>
              <a:t>: matrícula </a:t>
            </a:r>
            <a:r>
              <a:rPr lang="es-MX" b="1" dirty="0" smtClean="0"/>
              <a:t>contraseña</a:t>
            </a:r>
            <a:r>
              <a:rPr lang="es-MX" dirty="0" smtClean="0"/>
              <a:t>: 12345678 ) &gt;&gt; clic en CONSTANCIAS, selecciona el documento que ocupas, genera tu referencia y realiza el pago.</a:t>
            </a:r>
          </a:p>
          <a:p>
            <a:endParaRPr lang="es-MX" dirty="0"/>
          </a:p>
          <a:p>
            <a:r>
              <a:rPr lang="es-ES" dirty="0"/>
              <a:t>Manda tu ficha de pago y comprobante de pago de manera legible al correo </a:t>
            </a:r>
            <a:r>
              <a:rPr lang="es-ES" dirty="0" smtClean="0">
                <a:hlinkClick r:id="rId2"/>
              </a:rPr>
              <a:t>marisa.rivera@uthermosillo.edu.mx</a:t>
            </a:r>
            <a:r>
              <a:rPr lang="es-MX" dirty="0"/>
              <a:t> </a:t>
            </a:r>
            <a:r>
              <a:rPr lang="es-MX" dirty="0" smtClean="0"/>
              <a:t>        </a:t>
            </a:r>
            <a:r>
              <a:rPr lang="es-MX" dirty="0" smtClean="0"/>
              <a:t>                        Es </a:t>
            </a:r>
            <a:r>
              <a:rPr lang="es-MX" dirty="0" smtClean="0"/>
              <a:t>necesario especifiques lo mas detalladamente posible lo que requieres en el correo.</a:t>
            </a:r>
            <a:endParaRPr lang="es-MX" dirty="0"/>
          </a:p>
          <a:p>
            <a:endParaRPr lang="es-MX" dirty="0" smtClean="0"/>
          </a:p>
          <a:p>
            <a:r>
              <a:rPr lang="es-ES" dirty="0"/>
              <a:t>Se te mandará de manera digital el documento solicitado: Los pagos normales recibidos entre 8:00 y 15:00 </a:t>
            </a:r>
            <a:r>
              <a:rPr lang="es-ES" dirty="0" smtClean="0"/>
              <a:t>horas. </a:t>
            </a:r>
            <a:r>
              <a:rPr lang="es-ES" dirty="0"/>
              <a:t>se enviarán al día siguiente después de las 12:00 pm. Los pagos </a:t>
            </a:r>
            <a:r>
              <a:rPr lang="es-ES" dirty="0" smtClean="0"/>
              <a:t>exprés</a:t>
            </a:r>
            <a:r>
              <a:rPr lang="es-ES" dirty="0"/>
              <a:t> recibidos entre 8:00 y 15:00 </a:t>
            </a:r>
            <a:r>
              <a:rPr lang="es-ES" dirty="0" smtClean="0"/>
              <a:t>horas, </a:t>
            </a:r>
            <a:r>
              <a:rPr lang="es-ES" dirty="0"/>
              <a:t>se envían el mismo día. En caso de envío después de las 15:00 se recorren al siguiente día para envío entre 8:00 y 11:00 </a:t>
            </a:r>
            <a:r>
              <a:rPr lang="es-ES" dirty="0" smtClean="0"/>
              <a:t>horas.</a:t>
            </a:r>
            <a:endParaRPr lang="es-MX" dirty="0" smtClean="0"/>
          </a:p>
          <a:p>
            <a:r>
              <a:rPr lang="es-MX" dirty="0" smtClean="0"/>
              <a:t>Dudas o aclaraciones al 662 2 51 11 00 Ext.1081 en horario laboral de 8:00 a 15:00 </a:t>
            </a:r>
            <a:r>
              <a:rPr lang="es-MX" dirty="0" smtClean="0"/>
              <a:t>horas.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239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66342" y="9098280"/>
            <a:ext cx="15553728" cy="941764"/>
          </a:xfrm>
        </p:spPr>
        <p:txBody>
          <a:bodyPr>
            <a:normAutofit/>
          </a:bodyPr>
          <a:lstStyle/>
          <a:p>
            <a:r>
              <a:rPr lang="es-MX" altLang="ja-JP" dirty="0" smtClean="0"/>
              <a:t>Universidad Tecnológica de Hermosillo, Sonora.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0"/>
          </p:nvPr>
        </p:nvSpPr>
        <p:spPr>
          <a:xfrm>
            <a:off x="1366342" y="2380342"/>
            <a:ext cx="15553728" cy="5804558"/>
          </a:xfrm>
        </p:spPr>
        <p:txBody>
          <a:bodyPr/>
          <a:lstStyle/>
          <a:p>
            <a:r>
              <a:rPr lang="en-US" altLang="ja-JP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¡</a:t>
            </a:r>
            <a:r>
              <a:rPr lang="en-US" altLang="ja-JP" sz="5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Ya</a:t>
            </a:r>
            <a:r>
              <a:rPr lang="en-US" altLang="ja-JP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ja-JP" sz="5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eres</a:t>
            </a:r>
            <a:r>
              <a:rPr lang="en-US" altLang="ja-JP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parte de la </a:t>
            </a:r>
          </a:p>
          <a:p>
            <a:r>
              <a:rPr lang="en-US" altLang="ja-JP" sz="115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Fuerza</a:t>
            </a:r>
            <a:r>
              <a:rPr lang="en-US" altLang="ja-JP" sz="11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Coyote</a:t>
            </a:r>
            <a:r>
              <a:rPr lang="en-US" altLang="ja-JP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 </a:t>
            </a:r>
          </a:p>
          <a:p>
            <a:r>
              <a:rPr lang="en-US" altLang="ja-JP" sz="8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eres</a:t>
            </a:r>
            <a:r>
              <a:rPr lang="en-US" altLang="ja-JP" sz="8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UTH!</a:t>
            </a:r>
            <a:endParaRPr lang="ja-JP" altLang="en-US" sz="8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74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Seguro Médico IMSS</a:t>
            </a:r>
            <a:endParaRPr lang="es-MX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MX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Todos los estudiantes </a:t>
            </a:r>
            <a:r>
              <a:rPr lang="es-MX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tienen </a:t>
            </a:r>
            <a:r>
              <a:rPr lang="es-MX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derecho a los servicios médicos del IMSS; </a:t>
            </a:r>
            <a:endParaRPr lang="es-MX" b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MX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cubre</a:t>
            </a:r>
            <a:r>
              <a:rPr lang="es-MX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asistencia médica, farmacéutica y </a:t>
            </a:r>
            <a:r>
              <a:rPr lang="es-MX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hospitalaria. </a:t>
            </a:r>
          </a:p>
          <a:p>
            <a:r>
              <a:rPr lang="es-MX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es-MX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recibir el servicio deberán </a:t>
            </a:r>
            <a:r>
              <a:rPr lang="es-MX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afiliarse en:  </a:t>
            </a:r>
            <a:r>
              <a:rPr lang="es-MX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www.gob.mx/afiliatealimss</a:t>
            </a:r>
            <a:endParaRPr lang="es-MX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MX" sz="700" b="1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4"/>
          </p:nvPr>
        </p:nvSpPr>
        <p:spPr>
          <a:xfrm>
            <a:off x="654894" y="6647469"/>
            <a:ext cx="4835471" cy="1797802"/>
          </a:xfrm>
        </p:spPr>
        <p:txBody>
          <a:bodyPr/>
          <a:lstStyle/>
          <a:p>
            <a:pPr algn="ctr"/>
            <a:r>
              <a:rPr lang="es-MX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Al </a:t>
            </a:r>
            <a:r>
              <a:rPr lang="es-MX" sz="2000" b="1" dirty="0">
                <a:latin typeface="Calibri" panose="020F0502020204030204" pitchFamily="34" charset="0"/>
                <a:cs typeface="Calibri" panose="020F0502020204030204" pitchFamily="34" charset="0"/>
              </a:rPr>
              <a:t>momento de tu inscripción </a:t>
            </a:r>
            <a:r>
              <a:rPr lang="es-MX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debiste entregar </a:t>
            </a:r>
            <a:r>
              <a:rPr lang="es-MX" sz="2000" b="1" dirty="0">
                <a:latin typeface="Calibri" panose="020F0502020204030204" pitchFamily="34" charset="0"/>
                <a:cs typeface="Calibri" panose="020F0502020204030204" pitchFamily="34" charset="0"/>
              </a:rPr>
              <a:t>tu Número de Seguridad Social.  </a:t>
            </a:r>
            <a:r>
              <a:rPr lang="es-MX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Si </a:t>
            </a:r>
            <a:r>
              <a:rPr lang="es-MX" sz="2000" b="1" dirty="0">
                <a:latin typeface="Calibri" panose="020F0502020204030204" pitchFamily="34" charset="0"/>
                <a:cs typeface="Calibri" panose="020F0502020204030204" pitchFamily="34" charset="0"/>
              </a:rPr>
              <a:t>aún no lo haces, se recomienda hacerlo lo más pronto posible.</a:t>
            </a:r>
          </a:p>
          <a:p>
            <a:pPr algn="ctr"/>
            <a:endParaRPr lang="es-MX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6"/>
          </p:nvPr>
        </p:nvSpPr>
        <p:spPr>
          <a:xfrm>
            <a:off x="4949372" y="4255092"/>
            <a:ext cx="4828091" cy="2571415"/>
          </a:xfrm>
        </p:spPr>
        <p:txBody>
          <a:bodyPr/>
          <a:lstStyle/>
          <a:p>
            <a:r>
              <a:rPr lang="es-MX" sz="2000" b="1" dirty="0">
                <a:latin typeface="Calibri" panose="020F0502020204030204" pitchFamily="34" charset="0"/>
                <a:cs typeface="Calibri" panose="020F0502020204030204" pitchFamily="34" charset="0"/>
              </a:rPr>
              <a:t>La Universidad te dará de alta en sistema del IMSS una vez iniciado el cuatrimestre. </a:t>
            </a:r>
            <a:endParaRPr lang="es-MX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MX" sz="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MX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Verifica </a:t>
            </a:r>
            <a:r>
              <a:rPr lang="es-MX" sz="2000" b="1" dirty="0">
                <a:latin typeface="Calibri" panose="020F0502020204030204" pitchFamily="34" charset="0"/>
                <a:cs typeface="Calibri" panose="020F0502020204030204" pitchFamily="34" charset="0"/>
              </a:rPr>
              <a:t>que estés inscrito en IMSS, </a:t>
            </a:r>
            <a:r>
              <a:rPr lang="es-MX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si </a:t>
            </a:r>
            <a:r>
              <a:rPr lang="es-MX" sz="2000" b="1" dirty="0">
                <a:latin typeface="Calibri" panose="020F0502020204030204" pitchFamily="34" charset="0"/>
                <a:cs typeface="Calibri" panose="020F0502020204030204" pitchFamily="34" charset="0"/>
              </a:rPr>
              <a:t>no apareces acude </a:t>
            </a:r>
            <a:r>
              <a:rPr lang="es-MX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Servicios </a:t>
            </a:r>
            <a:r>
              <a:rPr lang="es-MX" sz="2000" b="1" dirty="0">
                <a:latin typeface="Calibri" panose="020F0502020204030204" pitchFamily="34" charset="0"/>
                <a:cs typeface="Calibri" panose="020F0502020204030204" pitchFamily="34" charset="0"/>
              </a:rPr>
              <a:t>a Escolares </a:t>
            </a:r>
            <a:r>
              <a:rPr lang="es-MX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a </a:t>
            </a:r>
            <a:r>
              <a:rPr lang="es-MX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reportar tu situación. </a:t>
            </a:r>
          </a:p>
          <a:p>
            <a:endParaRPr lang="es-MX" b="1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28"/>
          </p:nvPr>
        </p:nvSpPr>
        <p:spPr>
          <a:xfrm>
            <a:off x="10459634" y="3829741"/>
            <a:ext cx="3781586" cy="850702"/>
          </a:xfrm>
        </p:spPr>
        <p:txBody>
          <a:bodyPr/>
          <a:lstStyle/>
          <a:p>
            <a:pPr algn="ctr"/>
            <a:r>
              <a:rPr lang="es-MX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Regístrate en la Clínica </a:t>
            </a:r>
            <a:r>
              <a:rPr lang="es-MX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que </a:t>
            </a:r>
            <a:r>
              <a:rPr lang="es-MX" sz="2000" b="1" dirty="0">
                <a:latin typeface="Calibri" panose="020F0502020204030204" pitchFamily="34" charset="0"/>
                <a:cs typeface="Calibri" panose="020F0502020204030204" pitchFamily="34" charset="0"/>
              </a:rPr>
              <a:t>te </a:t>
            </a:r>
            <a:r>
              <a:rPr lang="es-MX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corresponda.</a:t>
            </a:r>
            <a:endParaRPr lang="es-MX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MX" b="1" dirty="0"/>
          </a:p>
        </p:txBody>
      </p:sp>
      <p:sp>
        <p:nvSpPr>
          <p:cNvPr id="9" name="Marcador de texto 4"/>
          <p:cNvSpPr txBox="1">
            <a:spLocks/>
          </p:cNvSpPr>
          <p:nvPr/>
        </p:nvSpPr>
        <p:spPr>
          <a:xfrm>
            <a:off x="9142413" y="7546370"/>
            <a:ext cx="7639050" cy="2305050"/>
          </a:xfrm>
          <a:prstGeom prst="rect">
            <a:avLst/>
          </a:prstGeom>
        </p:spPr>
        <p:txBody>
          <a:bodyPr vert="horz" lIns="163275" tIns="81638" rIns="163275" bIns="81638" rtlCol="0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i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Dudas o aclaraciones manda correo electrónico:</a:t>
            </a:r>
          </a:p>
          <a:p>
            <a:r>
              <a:rPr lang="es-MX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marcoduran@uthermosillo.edu.mx</a:t>
            </a:r>
            <a:endParaRPr lang="es-MX" b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MX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662 2 51 11 00 ext.1082</a:t>
            </a:r>
            <a:endParaRPr lang="es-MX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MX" b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MX" sz="700" b="1" dirty="0"/>
          </a:p>
        </p:txBody>
      </p:sp>
    </p:spTree>
    <p:extLst>
      <p:ext uri="{BB962C8B-B14F-4D97-AF65-F5344CB8AC3E}">
        <p14:creationId xmlns:p14="http://schemas.microsoft.com/office/powerpoint/2010/main" val="34726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Marcador de posición de imagen 22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4" r="20824"/>
          <a:stretch>
            <a:fillRect/>
          </a:stretch>
        </p:blipFill>
        <p:spPr/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9600" dirty="0" smtClean="0"/>
              <a:t>Becas</a:t>
            </a:r>
            <a:endParaRPr lang="es-MX" sz="96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9503246" y="1543100"/>
            <a:ext cx="7918951" cy="1111312"/>
          </a:xfrm>
        </p:spPr>
        <p:txBody>
          <a:bodyPr>
            <a:normAutofit/>
          </a:bodyPr>
          <a:lstStyle/>
          <a:p>
            <a:r>
              <a:rPr lang="es-MX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Acércate a </a:t>
            </a:r>
            <a:r>
              <a:rPr lang="es-MX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resolver </a:t>
            </a:r>
            <a:r>
              <a:rPr lang="es-MX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dudas </a:t>
            </a:r>
            <a:r>
              <a:rPr lang="es-MX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inquietudes o </a:t>
            </a:r>
            <a:r>
              <a:rPr lang="es-MX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consulta </a:t>
            </a:r>
            <a:r>
              <a:rPr lang="es-MX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convocatoria publicada cada cuatrimestre.</a:t>
            </a:r>
          </a:p>
          <a:p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20"/>
          </p:nvPr>
        </p:nvSpPr>
        <p:spPr>
          <a:xfrm>
            <a:off x="9503246" y="2997317"/>
            <a:ext cx="9297439" cy="720080"/>
          </a:xfrm>
        </p:spPr>
        <p:txBody>
          <a:bodyPr/>
          <a:lstStyle/>
          <a:p>
            <a:r>
              <a:rPr lang="es-MX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MX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esempeño académico</a:t>
            </a:r>
            <a:endParaRPr lang="es-MX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27"/>
          </p:nvPr>
        </p:nvSpPr>
        <p:spPr>
          <a:xfrm>
            <a:off x="9594058" y="4117138"/>
            <a:ext cx="7737326" cy="720080"/>
          </a:xfrm>
        </p:spPr>
        <p:txBody>
          <a:bodyPr/>
          <a:lstStyle/>
          <a:p>
            <a:r>
              <a:rPr lang="es-MX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MX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limenticia</a:t>
            </a:r>
            <a:endParaRPr lang="es-MX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29"/>
          </p:nvPr>
        </p:nvSpPr>
        <p:spPr>
          <a:xfrm>
            <a:off x="8423126" y="6317547"/>
            <a:ext cx="1080120" cy="720080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31"/>
          </p:nvPr>
        </p:nvSpPr>
        <p:spPr>
          <a:xfrm>
            <a:off x="9550525" y="6273405"/>
            <a:ext cx="8601543" cy="720080"/>
          </a:xfrm>
        </p:spPr>
        <p:txBody>
          <a:bodyPr/>
          <a:lstStyle/>
          <a:p>
            <a:r>
              <a:rPr lang="es-MX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s-MX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rupos vulnerables </a:t>
            </a:r>
          </a:p>
          <a:p>
            <a:r>
              <a:rPr lang="es-MX" sz="4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Grupos y equipos Representativos Institucionales</a:t>
            </a:r>
            <a:endParaRPr lang="es-MX" sz="42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35"/>
          </p:nvPr>
        </p:nvSpPr>
        <p:spPr>
          <a:xfrm>
            <a:off x="9431238" y="8900735"/>
            <a:ext cx="7737326" cy="720080"/>
          </a:xfrm>
        </p:spPr>
        <p:txBody>
          <a:bodyPr/>
          <a:lstStyle/>
          <a:p>
            <a:r>
              <a:rPr lang="es-MX" sz="4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Crédito Educativo</a:t>
            </a:r>
            <a:endParaRPr lang="es-MX" sz="4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Marcador de texto 17"/>
          <p:cNvSpPr>
            <a:spLocks noGrp="1"/>
          </p:cNvSpPr>
          <p:nvPr>
            <p:ph type="body" sz="quarter" idx="33"/>
          </p:nvPr>
        </p:nvSpPr>
        <p:spPr>
          <a:xfrm>
            <a:off x="8471025" y="9058874"/>
            <a:ext cx="1079500" cy="7191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Marcador de texto 17"/>
          <p:cNvSpPr>
            <a:spLocks noGrp="1"/>
          </p:cNvSpPr>
          <p:nvPr>
            <p:ph type="body" sz="quarter" idx="33"/>
          </p:nvPr>
        </p:nvSpPr>
        <p:spPr>
          <a:xfrm>
            <a:off x="8459130" y="7801368"/>
            <a:ext cx="1080120" cy="72008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es-MX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Marcador de texto 11"/>
          <p:cNvSpPr>
            <a:spLocks noGrp="1"/>
          </p:cNvSpPr>
          <p:nvPr>
            <p:ph type="body" sz="quarter" idx="27"/>
          </p:nvPr>
        </p:nvSpPr>
        <p:spPr>
          <a:xfrm>
            <a:off x="9684871" y="5195271"/>
            <a:ext cx="7737326" cy="720080"/>
          </a:xfrm>
        </p:spPr>
        <p:txBody>
          <a:bodyPr/>
          <a:lstStyle/>
          <a:p>
            <a:r>
              <a:rPr lang="es-MX" sz="4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Trabajadores y familiares </a:t>
            </a:r>
            <a:endParaRPr lang="es-MX" sz="4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Marcador de texto 9"/>
          <p:cNvSpPr>
            <a:spLocks noGrp="1"/>
          </p:cNvSpPr>
          <p:nvPr>
            <p:ph type="body" sz="quarter" idx="25"/>
          </p:nvPr>
        </p:nvSpPr>
        <p:spPr>
          <a:xfrm>
            <a:off x="8471025" y="4282835"/>
            <a:ext cx="1079500" cy="720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Marcador de texto 9"/>
          <p:cNvSpPr>
            <a:spLocks noGrp="1"/>
          </p:cNvSpPr>
          <p:nvPr>
            <p:ph type="body" sz="quarter" idx="25"/>
          </p:nvPr>
        </p:nvSpPr>
        <p:spPr>
          <a:xfrm>
            <a:off x="8415041" y="5345131"/>
            <a:ext cx="1079500" cy="720725"/>
          </a:xfrm>
          <a:solidFill>
            <a:srgbClr val="FFC000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71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1320796" y="1639220"/>
            <a:ext cx="7018635" cy="720080"/>
          </a:xfrm>
        </p:spPr>
        <p:txBody>
          <a:bodyPr/>
          <a:lstStyle/>
          <a:p>
            <a:r>
              <a:rPr lang="es-MX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Préstamo interno y externo</a:t>
            </a:r>
            <a:endParaRPr lang="es-MX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22"/>
          </p:nvPr>
        </p:nvSpPr>
        <p:spPr>
          <a:xfrm>
            <a:off x="9082711" y="3354139"/>
            <a:ext cx="6912032" cy="720080"/>
          </a:xfrm>
        </p:spPr>
        <p:txBody>
          <a:bodyPr/>
          <a:lstStyle/>
          <a:p>
            <a:r>
              <a:rPr lang="es-MX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 servicios electrónicos</a:t>
            </a:r>
            <a:endParaRPr lang="es-MX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0"/>
          </p:nvPr>
        </p:nvSpPr>
        <p:spPr>
          <a:xfrm>
            <a:off x="2775409" y="4471177"/>
            <a:ext cx="5564022" cy="720080"/>
          </a:xfrm>
        </p:spPr>
        <p:txBody>
          <a:bodyPr/>
          <a:lstStyle/>
          <a:p>
            <a:r>
              <a:rPr lang="es-MX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 lectura </a:t>
            </a:r>
            <a:endParaRPr lang="es-MX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32"/>
          </p:nvPr>
        </p:nvSpPr>
        <p:spPr>
          <a:xfrm>
            <a:off x="9082711" y="6808811"/>
            <a:ext cx="8069290" cy="720080"/>
          </a:xfrm>
        </p:spPr>
        <p:txBody>
          <a:bodyPr/>
          <a:lstStyle/>
          <a:p>
            <a:r>
              <a:rPr lang="es-MX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Biblioteca digital </a:t>
            </a:r>
            <a:r>
              <a:rPr lang="es-MX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BiDig</a:t>
            </a:r>
            <a:r>
              <a:rPr lang="es-MX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-ECEST</a:t>
            </a:r>
            <a:endParaRPr lang="es-MX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34"/>
          </p:nvPr>
        </p:nvSpPr>
        <p:spPr>
          <a:xfrm>
            <a:off x="1716341" y="8493304"/>
            <a:ext cx="6434408" cy="720080"/>
          </a:xfrm>
        </p:spPr>
        <p:txBody>
          <a:bodyPr/>
          <a:lstStyle/>
          <a:p>
            <a:r>
              <a:rPr lang="es-MX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consulta INEGI</a:t>
            </a:r>
            <a:endParaRPr lang="es-MX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ítulo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Biblioteca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9612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9" b="7809"/>
          <a:stretch>
            <a:fillRect/>
          </a:stretch>
        </p:blipFill>
        <p:spPr/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-1" y="8563429"/>
            <a:ext cx="14382428" cy="1170617"/>
          </a:xfrm>
        </p:spPr>
        <p:txBody>
          <a:bodyPr>
            <a:normAutofit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Vinculación Empresarial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460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6413" cy="10287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528510"/>
            <a:ext cx="14382428" cy="1170617"/>
          </a:xfrm>
        </p:spPr>
        <p:txBody>
          <a:bodyPr>
            <a:normAutofit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Vinculación Empresarial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1311040" y="2130447"/>
            <a:ext cx="46586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 noProof="0" dirty="0" smtClean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O</a:t>
            </a:r>
            <a:r>
              <a:rPr kumimoji="1" lang="es-MX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cs typeface="+mn-cs"/>
              </a:rPr>
              <a:t>bjetivo </a:t>
            </a:r>
            <a:r>
              <a:rPr kumimoji="1" lang="es-MX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cs typeface="+mn-cs"/>
              </a:rPr>
              <a:t>principal </a:t>
            </a:r>
            <a:endParaRPr kumimoji="1" lang="es-MX" sz="40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1587260" y="2915728"/>
            <a:ext cx="15355019" cy="5969480"/>
          </a:xfrm>
          <a:prstGeom prst="roundRect">
            <a:avLst>
              <a:gd name="adj" fmla="val 6551"/>
            </a:avLst>
          </a:prstGeom>
          <a:solidFill>
            <a:schemeClr val="bg1">
              <a:lumMod val="8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s-MX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207567" y="3347048"/>
            <a:ext cx="137621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632753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cs typeface="+mn-cs"/>
              </a:rPr>
              <a:t>Establecer </a:t>
            </a:r>
            <a:r>
              <a:rPr kumimoji="1" lang="es-MX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cs typeface="+mn-cs"/>
              </a:rPr>
              <a:t>una estrecha relación con los Sectores Productivos e Instituciones, generando estrategias para que nuestra Comunidad Universitaria cuente con espacios para realizar intercambios internacionales y Estadías Empresariales, facilitándoles capacitación y certificaciones pertinentes a su perfil, facilitando su colocación en el mercado laboral, aportando al éxito profesional de nuestros estudiantes y egresados.</a:t>
            </a:r>
            <a:endParaRPr kumimoji="1" lang="es-MX" sz="4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894553" y="9445360"/>
            <a:ext cx="16391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Open Sans"/>
                <a:cs typeface="+mn-cs"/>
                <a:hlinkClick r:id="rId4"/>
              </a:rPr>
              <a:t>http://www.uthermosillo.edu.mx/index.php/solicitud-de-servicioinformacion/</a:t>
            </a:r>
            <a:endParaRPr kumimoji="1" lang="es-MX" sz="32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Estadía </a:t>
            </a:r>
            <a:r>
              <a:rPr lang="es-MX" dirty="0" smtClean="0">
                <a:solidFill>
                  <a:srgbClr val="0AB396"/>
                </a:solidFill>
              </a:rPr>
              <a:t>Empresarial </a:t>
            </a:r>
            <a:endParaRPr lang="es-MX" dirty="0">
              <a:solidFill>
                <a:srgbClr val="0AB396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6"/>
          </p:nvPr>
        </p:nvSpPr>
        <p:spPr>
          <a:xfrm>
            <a:off x="8918844" y="2925932"/>
            <a:ext cx="8503353" cy="1078383"/>
          </a:xfrm>
        </p:spPr>
        <p:txBody>
          <a:bodyPr>
            <a:noAutofit/>
          </a:bodyPr>
          <a:lstStyle/>
          <a:p>
            <a:r>
              <a:rPr lang="es-MX" altLang="ja-JP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Tiempo </a:t>
            </a:r>
            <a:r>
              <a:rPr lang="es-MX" altLang="ja-JP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completo </a:t>
            </a:r>
            <a:r>
              <a:rPr lang="es-MX" altLang="ja-JP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empresa</a:t>
            </a:r>
            <a:endParaRPr lang="es-MX" altLang="ja-JP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MX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0"/>
          </p:nvPr>
        </p:nvSpPr>
        <p:spPr>
          <a:xfrm>
            <a:off x="9000876" y="4339266"/>
            <a:ext cx="8503353" cy="1078383"/>
          </a:xfrm>
        </p:spPr>
        <p:txBody>
          <a:bodyPr/>
          <a:lstStyle/>
          <a:p>
            <a:r>
              <a:rPr lang="es-MX" altLang="ja-JP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Proyectos de innovación</a:t>
            </a:r>
          </a:p>
          <a:p>
            <a:endParaRPr lang="es-MX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22"/>
          </p:nvPr>
        </p:nvSpPr>
        <p:spPr>
          <a:xfrm>
            <a:off x="9000876" y="5663849"/>
            <a:ext cx="8503353" cy="1078383"/>
          </a:xfrm>
        </p:spPr>
        <p:txBody>
          <a:bodyPr>
            <a:normAutofit fontScale="92500"/>
          </a:bodyPr>
          <a:lstStyle/>
          <a:p>
            <a:r>
              <a:rPr lang="es-MX" altLang="ja-JP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Asesores Académico-Industrial</a:t>
            </a:r>
          </a:p>
          <a:p>
            <a:endParaRPr lang="es-MX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24"/>
          </p:nvPr>
        </p:nvSpPr>
        <p:spPr>
          <a:xfrm>
            <a:off x="9000876" y="7092815"/>
            <a:ext cx="8503353" cy="812592"/>
          </a:xfrm>
        </p:spPr>
        <p:txBody>
          <a:bodyPr>
            <a:noAutofit/>
          </a:bodyPr>
          <a:lstStyle/>
          <a:p>
            <a:r>
              <a:rPr lang="es-MX" altLang="ja-JP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Facilita colocación </a:t>
            </a:r>
            <a:r>
              <a:rPr lang="es-MX" altLang="ja-JP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laboral</a:t>
            </a:r>
            <a:endParaRPr lang="es-MX" altLang="ja-JP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MX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MX" sz="11500" b="1" dirty="0" smtClean="0">
                <a:solidFill>
                  <a:srgbClr val="F26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0"/>
              </a:rPr>
              <a:t>8 meses</a:t>
            </a:r>
            <a:endParaRPr lang="es-MX" sz="11500" b="1" dirty="0">
              <a:solidFill>
                <a:srgbClr val="F268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Black" panose="00000A00000000000000" pitchFamily="50" charset="0"/>
            </a:endParaRPr>
          </a:p>
        </p:txBody>
      </p:sp>
      <p:sp>
        <p:nvSpPr>
          <p:cNvPr id="11" name="Marcador de texto 8"/>
          <p:cNvSpPr>
            <a:spLocks noGrp="1"/>
          </p:cNvSpPr>
          <p:nvPr>
            <p:ph type="body" sz="quarter" idx="24"/>
          </p:nvPr>
        </p:nvSpPr>
        <p:spPr>
          <a:xfrm>
            <a:off x="8984835" y="8154602"/>
            <a:ext cx="8503353" cy="812592"/>
          </a:xfrm>
        </p:spPr>
        <p:txBody>
          <a:bodyPr>
            <a:noAutofit/>
          </a:bodyPr>
          <a:lstStyle/>
          <a:p>
            <a:r>
              <a:rPr lang="es-MX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Permite titulación inmediata</a:t>
            </a:r>
            <a:endParaRPr lang="es-MX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01383" y="6420728"/>
            <a:ext cx="14329592" cy="771828"/>
          </a:xfrm>
        </p:spPr>
        <p:txBody>
          <a:bodyPr>
            <a:noAutofit/>
          </a:bodyPr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6to. </a:t>
            </a:r>
            <a:r>
              <a:rPr lang="en-US" altLang="ja-JP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kumimoji="1" lang="en-US" altLang="ja-JP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11vo. </a:t>
            </a:r>
            <a:r>
              <a:rPr kumimoji="1" lang="en-US" altLang="ja-JP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Cuatrimestres</a:t>
            </a:r>
            <a:endParaRPr kumimoji="1" lang="ja-JP" altLang="en-US" sz="4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740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Nuestros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>
                <a:solidFill>
                  <a:srgbClr val="0AB396"/>
                </a:solidFill>
                <a:latin typeface="Arial Black" panose="020B0A04020102020204" pitchFamily="34" charset="0"/>
              </a:rPr>
              <a:t>Servicios</a:t>
            </a:r>
            <a:endParaRPr kumimoji="1" lang="ja-JP" altLang="en-US" dirty="0">
              <a:solidFill>
                <a:srgbClr val="0AB396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1"/>
          </p:nvPr>
        </p:nvSpPr>
        <p:spPr>
          <a:xfrm>
            <a:off x="1883379" y="1915005"/>
            <a:ext cx="4270738" cy="720080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kumimoji="1" lang="es-MX" altLang="ja-JP" sz="4000" b="1" dirty="0" smtClean="0">
                <a:solidFill>
                  <a:srgbClr val="0AB3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Certificación</a:t>
            </a:r>
            <a:r>
              <a:rPr lang="es-MX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Competencias Laborales</a:t>
            </a:r>
            <a:endParaRPr lang="es-MX" altLang="ja-JP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4000"/>
              </a:lnSpc>
            </a:pPr>
            <a:endParaRPr kumimoji="1" lang="es-MX" altLang="ja-JP" sz="4000" b="1" dirty="0" smtClean="0">
              <a:solidFill>
                <a:srgbClr val="0AB3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4000"/>
              </a:lnSpc>
            </a:pPr>
            <a:endParaRPr kumimoji="1" lang="es-MX" altLang="ja-JP" sz="4000" b="1" dirty="0">
              <a:solidFill>
                <a:srgbClr val="0AB3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algn="just"/>
            <a:r>
              <a:rPr lang="es-MX" altLang="ja-JP" dirty="0" smtClean="0"/>
              <a:t>Contar con tu certificación aumentan tus posibilidades de obtener mejores oportunidades laborales, así como destacarte de la competencia.</a:t>
            </a:r>
            <a:endParaRPr kumimoji="1" lang="es-MX" altLang="ja-JP" dirty="0"/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26"/>
          </p:nvPr>
        </p:nvSpPr>
        <p:spPr>
          <a:xfrm>
            <a:off x="7540905" y="1966764"/>
            <a:ext cx="4834979" cy="720080"/>
          </a:xfrm>
        </p:spPr>
        <p:txBody>
          <a:bodyPr/>
          <a:lstStyle/>
          <a:p>
            <a:r>
              <a:rPr kumimoji="1" lang="es-MX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Visitas, Prácticas</a:t>
            </a:r>
            <a:r>
              <a:rPr lang="es-MX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Estadías</a:t>
            </a:r>
            <a:endParaRPr kumimoji="1" lang="es-MX" altLang="ja-JP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algn="just"/>
            <a:r>
              <a:rPr lang="es-MX" altLang="ja-JP" dirty="0" smtClean="0"/>
              <a:t>en  Empresas, las cuales te facilitarán obtener experiencia laboral antes de egresar.</a:t>
            </a:r>
            <a:endParaRPr kumimoji="1" lang="es-MX" altLang="ja-JP" dirty="0"/>
          </a:p>
        </p:txBody>
      </p:sp>
      <p:sp>
        <p:nvSpPr>
          <p:cNvPr id="27" name="テキスト プレースホルダー 26"/>
          <p:cNvSpPr>
            <a:spLocks noGrp="1"/>
          </p:cNvSpPr>
          <p:nvPr>
            <p:ph type="body" sz="quarter" idx="29"/>
          </p:nvPr>
        </p:nvSpPr>
        <p:spPr>
          <a:xfrm>
            <a:off x="13331532" y="1881570"/>
            <a:ext cx="4507894" cy="720080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kumimoji="1" lang="es-MX" altLang="ja-JP" sz="4000" b="1" dirty="0" smtClean="0">
                <a:solidFill>
                  <a:srgbClr val="F26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Bolsa de Trabajo y </a:t>
            </a:r>
            <a:r>
              <a:rPr lang="es-MX" altLang="ja-JP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Seguimiento de </a:t>
            </a:r>
            <a:r>
              <a:rPr lang="es-MX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Egresados </a:t>
            </a:r>
            <a:endParaRPr lang="es-MX" altLang="ja-JP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4000"/>
              </a:lnSpc>
            </a:pPr>
            <a:r>
              <a:rPr kumimoji="1" lang="es-MX" altLang="ja-JP" sz="4000" b="1" dirty="0" smtClean="0">
                <a:solidFill>
                  <a:srgbClr val="F26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1" lang="es-MX" altLang="ja-JP" sz="4000" b="1" dirty="0">
              <a:solidFill>
                <a:srgbClr val="F268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32"/>
          </p:nvPr>
        </p:nvSpPr>
        <p:spPr>
          <a:xfrm>
            <a:off x="1819016" y="5973106"/>
            <a:ext cx="4270738" cy="622780"/>
          </a:xfrm>
        </p:spPr>
        <p:txBody>
          <a:bodyPr/>
          <a:lstStyle/>
          <a:p>
            <a:r>
              <a:rPr kumimoji="1" lang="es-MX" altLang="ja-JP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Mentorías</a:t>
            </a:r>
            <a:endParaRPr kumimoji="1" lang="es-MX" altLang="ja-JP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テキスト プレースホルダー 30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 algn="just"/>
            <a:r>
              <a:rPr lang="es-MX" altLang="ja-JP" dirty="0" smtClean="0"/>
              <a:t>Programa de integración de alumnos con las empresas mas importantes del país.</a:t>
            </a:r>
            <a:endParaRPr kumimoji="1" lang="es-MX" altLang="ja-JP" dirty="0"/>
          </a:p>
        </p:txBody>
      </p:sp>
      <p:sp>
        <p:nvSpPr>
          <p:cNvPr id="33" name="テキスト プレースホルダー 32"/>
          <p:cNvSpPr>
            <a:spLocks noGrp="1"/>
          </p:cNvSpPr>
          <p:nvPr>
            <p:ph type="body" sz="quarter" idx="35"/>
          </p:nvPr>
        </p:nvSpPr>
        <p:spPr>
          <a:xfrm>
            <a:off x="7562032" y="5323465"/>
            <a:ext cx="4270738" cy="720080"/>
          </a:xfrm>
        </p:spPr>
        <p:txBody>
          <a:bodyPr/>
          <a:lstStyle/>
          <a:p>
            <a:r>
              <a:rPr lang="es-MX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Movilidad Estudiantil</a:t>
            </a:r>
            <a:endParaRPr kumimoji="1" lang="es-MX" altLang="ja-JP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テキスト プレースホルダー 33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MX" altLang="ja-JP" dirty="0" smtClean="0"/>
              <a:t>Encuentra Convocatorias para becas, viajes y estadías Internacionales .</a:t>
            </a:r>
            <a:endParaRPr kumimoji="1" lang="es-MX" altLang="ja-JP" dirty="0"/>
          </a:p>
        </p:txBody>
      </p:sp>
      <p:sp>
        <p:nvSpPr>
          <p:cNvPr id="36" name="テキスト プレースホルダー 35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s-MX" altLang="ja-JP" sz="4000" b="1" dirty="0" err="1" smtClean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MX" altLang="ja-JP" sz="4000" b="1" dirty="0" smtClean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altLang="ja-JP" sz="4000" b="1" dirty="0" err="1" smtClean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Languages</a:t>
            </a:r>
            <a:endParaRPr kumimoji="1" lang="es-MX" altLang="ja-JP" sz="4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テキスト プレースホルダー 36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s-MX" altLang="ja-JP" dirty="0" smtClean="0"/>
              <a:t>Departament</a:t>
            </a:r>
            <a:endParaRPr kumimoji="1" lang="es-MX" altLang="ja-JP" dirty="0"/>
          </a:p>
        </p:txBody>
      </p:sp>
      <p:sp>
        <p:nvSpPr>
          <p:cNvPr id="6" name="5 Marcador de posición de imagen"/>
          <p:cNvSpPr>
            <a:spLocks noGrp="1"/>
          </p:cNvSpPr>
          <p:nvPr>
            <p:ph type="pic" sz="quarter" idx="28"/>
          </p:nvPr>
        </p:nvSpPr>
        <p:spPr/>
      </p:sp>
      <p:sp>
        <p:nvSpPr>
          <p:cNvPr id="7" name="6 Marcador de posición de imagen"/>
          <p:cNvSpPr>
            <a:spLocks noGrp="1"/>
          </p:cNvSpPr>
          <p:nvPr>
            <p:ph type="pic" sz="quarter" idx="25"/>
          </p:nvPr>
        </p:nvSpPr>
        <p:spPr/>
      </p:sp>
      <p:sp>
        <p:nvSpPr>
          <p:cNvPr id="8" name="7 Marcador de posición de imagen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9" name="8 Marcador de posición de imagen"/>
          <p:cNvSpPr>
            <a:spLocks noGrp="1"/>
          </p:cNvSpPr>
          <p:nvPr>
            <p:ph type="pic" sz="quarter" idx="31"/>
          </p:nvPr>
        </p:nvSpPr>
        <p:spPr/>
      </p:sp>
      <p:sp>
        <p:nvSpPr>
          <p:cNvPr id="10" name="9 Marcador de posición de imagen"/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11" name="10 Marcador de posición de imagen"/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2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31967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 algn="just"/>
            <a:r>
              <a:rPr lang="es-MX" altLang="ja-JP" dirty="0" smtClean="0"/>
              <a:t>Nuestro principal objetivo es colocar tu talento en los Sectores Productivos.</a:t>
            </a:r>
            <a:endParaRPr kumimoji="1" lang="es-MX" altLang="ja-JP" dirty="0"/>
          </a:p>
        </p:txBody>
      </p:sp>
      <p:sp>
        <p:nvSpPr>
          <p:cNvPr id="23" name="Rectángulo 22"/>
          <p:cNvSpPr/>
          <p:nvPr/>
        </p:nvSpPr>
        <p:spPr>
          <a:xfrm>
            <a:off x="1894553" y="9445360"/>
            <a:ext cx="15322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Open Sans"/>
                <a:cs typeface="+mn-cs"/>
                <a:hlinkClick r:id="rId4"/>
              </a:rPr>
              <a:t>http://www.uthermosillo.edu.mx/index.php/solicitud-de-servicioinformacion/</a:t>
            </a:r>
            <a:endParaRPr kumimoji="1" lang="es-MX" sz="32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6" name="テキスト プレースホルダー 20"/>
          <p:cNvSpPr>
            <a:spLocks noGrp="1"/>
          </p:cNvSpPr>
          <p:nvPr>
            <p:ph type="body" sz="quarter" idx="21"/>
          </p:nvPr>
        </p:nvSpPr>
        <p:spPr>
          <a:xfrm>
            <a:off x="1833637" y="8774786"/>
            <a:ext cx="12072144" cy="517503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kumimoji="1" lang="es-MX" altLang="ja-JP" sz="4000" b="1" dirty="0" smtClean="0">
                <a:solidFill>
                  <a:srgbClr val="0AB3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Mayor Información en:</a:t>
            </a:r>
            <a:endParaRPr lang="es-MX" altLang="ja-JP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4000"/>
              </a:lnSpc>
            </a:pPr>
            <a:endParaRPr kumimoji="1" lang="es-MX" altLang="ja-JP" sz="4000" b="1" dirty="0" smtClean="0">
              <a:solidFill>
                <a:srgbClr val="0AB3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4000"/>
              </a:lnSpc>
            </a:pPr>
            <a:endParaRPr kumimoji="1" lang="es-MX" altLang="ja-JP" sz="4000" b="1" dirty="0">
              <a:solidFill>
                <a:srgbClr val="0AB3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515354"/>
      </p:ext>
    </p:extLst>
  </p:cSld>
  <p:clrMapOvr>
    <a:masterClrMapping/>
  </p:clrMapOvr>
  <p:transition spd="slow" advTm="1072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Formación</a:t>
            </a:r>
            <a:endParaRPr lang="es-MX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s-MX"/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7" name="Marcador de texto 6"/>
          <p:cNvSpPr>
            <a:spLocks noGrp="1"/>
          </p:cNvSpPr>
          <p:nvPr>
            <p:ph type="body" sz="quarter" idx="21"/>
          </p:nvPr>
        </p:nvSpPr>
        <p:spPr>
          <a:xfrm>
            <a:off x="1864439" y="2292694"/>
            <a:ext cx="4270738" cy="7200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Educación Continua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algn="just"/>
            <a:r>
              <a:rPr lang="es-MX" dirty="0" smtClean="0"/>
              <a:t>Cursos, diplomados y actualizaciones para alumnos, egresados y los sectores productivos.</a:t>
            </a:r>
            <a:endParaRPr lang="es-MX" dirty="0"/>
          </a:p>
        </p:txBody>
      </p:sp>
      <p:sp>
        <p:nvSpPr>
          <p:cNvPr id="9" name="Marcador de posición de imagen 8"/>
          <p:cNvSpPr>
            <a:spLocks noGrp="1"/>
          </p:cNvSpPr>
          <p:nvPr>
            <p:ph type="pic" sz="quarter" idx="25"/>
          </p:nvPr>
        </p:nvSpPr>
        <p:spPr/>
      </p:sp>
      <p:sp>
        <p:nvSpPr>
          <p:cNvPr id="10" name="Marcador de texto 9"/>
          <p:cNvSpPr>
            <a:spLocks noGrp="1"/>
          </p:cNvSpPr>
          <p:nvPr>
            <p:ph type="body" sz="quarter" idx="26"/>
          </p:nvPr>
        </p:nvSpPr>
        <p:spPr>
          <a:xfrm>
            <a:off x="7552766" y="2724362"/>
            <a:ext cx="4458155" cy="720080"/>
          </a:xfrm>
        </p:spPr>
        <p:txBody>
          <a:bodyPr/>
          <a:lstStyle/>
          <a:p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Emprendedurismo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algn="just"/>
            <a:r>
              <a:rPr lang="es-MX" dirty="0" smtClean="0"/>
              <a:t>Obtén los conocimientos y herramientas para desarrollar un plan de negocios y convertirte en emprendedor</a:t>
            </a:r>
            <a:r>
              <a:rPr lang="es-MX" dirty="0"/>
              <a:t>.</a:t>
            </a:r>
            <a:r>
              <a:rPr lang="es-MX" dirty="0" smtClean="0"/>
              <a:t> Llevando tu </a:t>
            </a:r>
            <a:r>
              <a:rPr lang="es-MX" dirty="0"/>
              <a:t>idea </a:t>
            </a:r>
            <a:r>
              <a:rPr lang="es-MX" dirty="0" smtClean="0"/>
              <a:t>hasta convertirla </a:t>
            </a:r>
            <a:r>
              <a:rPr lang="es-MX" dirty="0"/>
              <a:t>en un proyecto </a:t>
            </a:r>
            <a:r>
              <a:rPr lang="es-MX" dirty="0" smtClean="0"/>
              <a:t>concreto.</a:t>
            </a:r>
            <a:endParaRPr lang="es-MX" dirty="0"/>
          </a:p>
        </p:txBody>
      </p:sp>
      <p:sp>
        <p:nvSpPr>
          <p:cNvPr id="12" name="Marcador de posición de imagen 11"/>
          <p:cNvSpPr>
            <a:spLocks noGrp="1"/>
          </p:cNvSpPr>
          <p:nvPr>
            <p:ph type="pic" sz="quarter" idx="28"/>
          </p:nvPr>
        </p:nvSpPr>
        <p:spPr/>
      </p:sp>
      <p:sp>
        <p:nvSpPr>
          <p:cNvPr id="13" name="Marcador de texto 12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Evaluador ECL</a:t>
            </a: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algn="just"/>
            <a:r>
              <a:rPr lang="es-MX" dirty="0" smtClean="0"/>
              <a:t>Adquiere los conocimientos y certificación para realizar procedimientos de evaluación de estándares de competencia laboral. Una función muy requerida en todos los sectores productivos.</a:t>
            </a:r>
            <a:endParaRPr lang="es-MX" dirty="0"/>
          </a:p>
        </p:txBody>
      </p:sp>
      <p:sp>
        <p:nvSpPr>
          <p:cNvPr id="15" name="Marcador de posición de imagen 14"/>
          <p:cNvSpPr>
            <a:spLocks noGrp="1"/>
          </p:cNvSpPr>
          <p:nvPr>
            <p:ph type="pic" sz="quarter" idx="31"/>
          </p:nvPr>
        </p:nvSpPr>
        <p:spPr/>
      </p:sp>
      <p:sp>
        <p:nvSpPr>
          <p:cNvPr id="16" name="Marcador de texto 15"/>
          <p:cNvSpPr>
            <a:spLocks noGrp="1"/>
          </p:cNvSpPr>
          <p:nvPr>
            <p:ph type="body" sz="quarter" idx="32"/>
          </p:nvPr>
        </p:nvSpPr>
        <p:spPr>
          <a:xfrm>
            <a:off x="1819016" y="5194635"/>
            <a:ext cx="4270738" cy="14467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Proyectos de Investigación y Desarrollo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33"/>
          </p:nvPr>
        </p:nvSpPr>
        <p:spPr>
          <a:xfrm>
            <a:off x="1845499" y="6852459"/>
            <a:ext cx="4308618" cy="1769256"/>
          </a:xfrm>
        </p:spPr>
        <p:txBody>
          <a:bodyPr/>
          <a:lstStyle/>
          <a:p>
            <a:pPr algn="just"/>
            <a:r>
              <a:rPr lang="es-MX" dirty="0" smtClean="0"/>
              <a:t>Gestionamos </a:t>
            </a:r>
            <a:r>
              <a:rPr lang="es-MX" b="1" dirty="0" smtClean="0"/>
              <a:t>proyectos</a:t>
            </a:r>
            <a:r>
              <a:rPr lang="es-MX" dirty="0"/>
              <a:t> de </a:t>
            </a:r>
            <a:r>
              <a:rPr lang="es-MX" dirty="0" smtClean="0"/>
              <a:t>I+</a:t>
            </a:r>
            <a:r>
              <a:rPr lang="es-MX" b="1" dirty="0" smtClean="0"/>
              <a:t>D</a:t>
            </a:r>
            <a:r>
              <a:rPr lang="es-MX" dirty="0" smtClean="0"/>
              <a:t>+I, que son </a:t>
            </a:r>
            <a:r>
              <a:rPr lang="es-MX" dirty="0"/>
              <a:t>aquellos que se desarrollan de manera conjunta entre organismos públicos de investigación y </a:t>
            </a:r>
            <a:r>
              <a:rPr lang="es-MX" dirty="0" smtClean="0"/>
              <a:t>empresas.</a:t>
            </a:r>
            <a:endParaRPr lang="es-MX" dirty="0"/>
          </a:p>
        </p:txBody>
      </p:sp>
      <p:sp>
        <p:nvSpPr>
          <p:cNvPr id="18" name="Marcador de posición de imagen 17"/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19" name="Marcador de texto 18"/>
          <p:cNvSpPr>
            <a:spLocks noGrp="1"/>
          </p:cNvSpPr>
          <p:nvPr>
            <p:ph type="body" sz="quarter" idx="35"/>
          </p:nvPr>
        </p:nvSpPr>
        <p:spPr>
          <a:xfrm>
            <a:off x="7564629" y="5246394"/>
            <a:ext cx="4270738" cy="14467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Consejo de Vinculación y Pertinencia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pPr algn="just"/>
            <a:r>
              <a:rPr lang="es-MX" dirty="0" smtClean="0"/>
              <a:t>Es </a:t>
            </a:r>
            <a:r>
              <a:rPr lang="es-MX" dirty="0"/>
              <a:t>un cuerpo colegiado de consulta, planeación, apoyo y orientación que coadyuva al desarrollo de las Universidades.</a:t>
            </a:r>
          </a:p>
        </p:txBody>
      </p:sp>
      <p:sp>
        <p:nvSpPr>
          <p:cNvPr id="21" name="Marcador de posición de imagen 20"/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22" name="Marcador de texto 21"/>
          <p:cNvSpPr>
            <a:spLocks noGrp="1"/>
          </p:cNvSpPr>
          <p:nvPr>
            <p:ph type="body" sz="quarter" idx="38"/>
          </p:nvPr>
        </p:nvSpPr>
        <p:spPr>
          <a:xfrm>
            <a:off x="13338610" y="5559316"/>
            <a:ext cx="4270738" cy="7200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Ferias y Exposiciones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Marcador de texto 22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s-MX" dirty="0" smtClean="0"/>
              <a:t>Con el fin de que mantenerte a la vanguardia del acontecer en los Sectores Productivos, organizamos una gran cantidad de eventos para fortalecer la relación de las empresas con nuestra Comunidad Universitaria.</a:t>
            </a:r>
            <a:endParaRPr lang="es-MX" dirty="0"/>
          </a:p>
        </p:txBody>
      </p:sp>
      <p:sp>
        <p:nvSpPr>
          <p:cNvPr id="24" name="Rectángulo 23"/>
          <p:cNvSpPr/>
          <p:nvPr/>
        </p:nvSpPr>
        <p:spPr>
          <a:xfrm>
            <a:off x="1894554" y="9445360"/>
            <a:ext cx="15256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Open Sans"/>
                <a:cs typeface="+mn-cs"/>
                <a:hlinkClick r:id="rId3"/>
              </a:rPr>
              <a:t>http://www.uthermosillo.edu.mx/index.php/solicitud-de-servicioinformacion/</a:t>
            </a:r>
            <a:endParaRPr kumimoji="1" lang="es-MX" sz="32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5" name="テキスト プレースホルダー 20"/>
          <p:cNvSpPr txBox="1">
            <a:spLocks/>
          </p:cNvSpPr>
          <p:nvPr/>
        </p:nvSpPr>
        <p:spPr>
          <a:xfrm>
            <a:off x="1833637" y="8774786"/>
            <a:ext cx="12072144" cy="517503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3200" i="0" kern="12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s-MX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B3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+mn-cs"/>
              </a:rPr>
              <a:t>Mayor Información en:</a:t>
            </a:r>
          </a:p>
          <a:p>
            <a:pPr marL="0" marR="0" lvl="0" indent="0" algn="l" defTabSz="1632753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s-MX" altLang="ja-JP" sz="4000" b="1" i="0" u="none" strike="noStrike" kern="1200" cap="none" spc="0" normalizeH="0" baseline="0" noProof="0" dirty="0" smtClean="0">
              <a:ln>
                <a:noFill/>
              </a:ln>
              <a:solidFill>
                <a:srgbClr val="0AB3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+mn-cs"/>
            </a:endParaRPr>
          </a:p>
          <a:p>
            <a:pPr marL="0" marR="0" lvl="0" indent="0" algn="l" defTabSz="1632753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s-MX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AB3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879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9" b="7809"/>
          <a:stretch>
            <a:fillRect/>
          </a:stretch>
        </p:blipFill>
        <p:spPr/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MX" sz="9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0"/>
              </a:rPr>
              <a:t>Extensión Universitaria</a:t>
            </a:r>
            <a:endParaRPr lang="es-MX" sz="9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08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Promoción </a:t>
            </a:r>
            <a:r>
              <a:rPr lang="es-MX" dirty="0" smtClean="0">
                <a:solidFill>
                  <a:srgbClr val="0AB396"/>
                </a:solidFill>
              </a:rPr>
              <a:t>a la Salud</a:t>
            </a:r>
            <a:endParaRPr lang="es-MX" dirty="0">
              <a:solidFill>
                <a:srgbClr val="0AB396"/>
              </a:solidFill>
            </a:endParaRPr>
          </a:p>
        </p:txBody>
      </p:sp>
      <p:pic>
        <p:nvPicPr>
          <p:cNvPr id="8" name="Marcador de posición de imagen 7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2067923" y="2921795"/>
            <a:ext cx="4916413" cy="4916413"/>
          </a:xfrm>
        </p:spPr>
      </p:pic>
      <p:sp>
        <p:nvSpPr>
          <p:cNvPr id="7" name="Marcador de texto 6"/>
          <p:cNvSpPr>
            <a:spLocks noGrp="1"/>
          </p:cNvSpPr>
          <p:nvPr>
            <p:ph type="body" sz="quarter" idx="16"/>
          </p:nvPr>
        </p:nvSpPr>
        <p:spPr>
          <a:xfrm>
            <a:off x="8126309" y="6534846"/>
            <a:ext cx="9813348" cy="2606723"/>
          </a:xfrm>
        </p:spPr>
        <p:txBody>
          <a:bodyPr>
            <a:noAutofit/>
          </a:bodyPr>
          <a:lstStyle/>
          <a:p>
            <a:r>
              <a:rPr lang="es-MX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Servicios para la población estudiantil:</a:t>
            </a:r>
          </a:p>
          <a:p>
            <a:r>
              <a:rPr lang="es-MX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1.- Programa de Promoción a la Salud y Valores</a:t>
            </a:r>
          </a:p>
          <a:p>
            <a:r>
              <a:rPr lang="es-MX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Acciones educativas virtuales, programadas con las Direcciones de Carrera</a:t>
            </a:r>
          </a:p>
          <a:p>
            <a:r>
              <a:rPr lang="es-MX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2.- Atención psicológica individual</a:t>
            </a:r>
          </a:p>
          <a:p>
            <a:r>
              <a:rPr lang="es-MX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Solicitar la atención a través del correo electrónico salud@uthermosillo.edu.mx</a:t>
            </a:r>
          </a:p>
          <a:p>
            <a:r>
              <a:rPr lang="es-MX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3.- Botiquín escolar</a:t>
            </a:r>
          </a:p>
          <a:p>
            <a:r>
              <a:rPr lang="es-MX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ofrece solo en modalidad presencial</a:t>
            </a:r>
            <a:endParaRPr lang="es-MX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496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 Black" panose="020B0A04020102020204" pitchFamily="34" charset="0"/>
              </a:rPr>
              <a:t>Marco </a:t>
            </a:r>
            <a:r>
              <a:rPr lang="en-US" altLang="ja-JP" dirty="0" err="1" smtClean="0">
                <a:solidFill>
                  <a:srgbClr val="0AB396"/>
                </a:solidFill>
                <a:latin typeface="Arial Black" panose="020B0A04020102020204" pitchFamily="34" charset="0"/>
              </a:rPr>
              <a:t>Institucional</a:t>
            </a:r>
            <a:endParaRPr kumimoji="1" lang="ja-JP" altLang="en-US" dirty="0">
              <a:solidFill>
                <a:srgbClr val="0AB396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s-MX" altLang="ja-JP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Retoma la experiencia de Francia y de otros países como Alemania, Japón, Canadá y Estados Unidos</a:t>
            </a:r>
            <a:endParaRPr kumimoji="1" lang="ja-JP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6"/>
          </p:nvPr>
        </p:nvSpPr>
        <p:spPr>
          <a:xfrm>
            <a:off x="1078310" y="2429312"/>
            <a:ext cx="5400599" cy="4032448"/>
          </a:xfrm>
        </p:spPr>
        <p:txBody>
          <a:bodyPr>
            <a:normAutofit/>
          </a:bodyPr>
          <a:lstStyle/>
          <a:p>
            <a:pPr algn="ctr"/>
            <a:r>
              <a:rPr lang="en-US" altLang="ja-JP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Somos</a:t>
            </a:r>
            <a:r>
              <a:rPr lang="en-US" altLang="ja-JP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altLang="ja-JP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 UT’s</a:t>
            </a:r>
            <a:endParaRPr kumimoji="1" lang="ja-JP" alt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154" y="2850853"/>
            <a:ext cx="6235420" cy="361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40058"/>
      </p:ext>
    </p:extLst>
  </p:cSld>
  <p:clrMapOvr>
    <a:masterClrMapping/>
  </p:clrMapOvr>
  <p:transition spd="slow" advTm="693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Difusión </a:t>
            </a:r>
            <a:r>
              <a:rPr lang="es-MX" dirty="0" smtClean="0">
                <a:solidFill>
                  <a:srgbClr val="0AB396"/>
                </a:solidFill>
              </a:rPr>
              <a:t>Institucional</a:t>
            </a:r>
            <a:endParaRPr lang="es-MX" dirty="0">
              <a:solidFill>
                <a:srgbClr val="0AB396"/>
              </a:solidFill>
            </a:endParaRP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6"/>
          </p:nvPr>
        </p:nvSpPr>
        <p:spPr>
          <a:xfrm>
            <a:off x="8213395" y="5094515"/>
            <a:ext cx="9813348" cy="4743740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Promoción a la admisión.</a:t>
            </a:r>
            <a:endParaRPr lang="es-MX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Medios de comunicación.</a:t>
            </a:r>
          </a:p>
          <a:p>
            <a:pPr marL="1898112" lvl="1" indent="-571500"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Radio Sonora.</a:t>
            </a:r>
          </a:p>
          <a:p>
            <a:pPr marL="1898112" lvl="1" indent="-571500"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Revista institucional.</a:t>
            </a:r>
          </a:p>
          <a:p>
            <a:pPr marL="1898112" lvl="1" indent="-571500"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Página web.</a:t>
            </a:r>
          </a:p>
          <a:p>
            <a:pPr marL="1898112" lvl="1" indent="-571500">
              <a:buFont typeface="Arial" panose="020B0604020202020204" pitchFamily="34" charset="0"/>
              <a:buChar char="•"/>
            </a:pPr>
            <a:r>
              <a:rPr lang="es-MX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Redes sociales.</a:t>
            </a:r>
            <a:endParaRPr lang="es-MX" sz="5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Producción editorial y </a:t>
            </a:r>
            <a:r>
              <a:rPr lang="es-MX" sz="4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videográfica</a:t>
            </a:r>
            <a:r>
              <a:rPr lang="es-MX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gráfico.</a:t>
            </a:r>
            <a:endParaRPr lang="es-MX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Marcador de posición de imagen 3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" b="1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27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>
          <a:xfrm>
            <a:off x="1493943" y="2803370"/>
            <a:ext cx="15543451" cy="1585999"/>
          </a:xfrm>
        </p:spPr>
        <p:txBody>
          <a:bodyPr/>
          <a:lstStyle/>
          <a:p>
            <a:r>
              <a:rPr lang="en-US" altLang="ja-JP" sz="16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</a:t>
            </a:r>
            <a:r>
              <a:rPr lang="en-US" altLang="ja-JP" sz="16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Integral</a:t>
            </a:r>
            <a:endParaRPr kumimoji="1" lang="ja-JP" altLang="en-US" sz="16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43" y="0"/>
            <a:ext cx="5137849" cy="192996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849" y="8391628"/>
            <a:ext cx="1555834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9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54">
        <p:fade/>
      </p:transition>
    </mc:Choice>
    <mc:Fallback xmlns="">
      <p:transition spd="med" advTm="67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8000" dirty="0" smtClean="0"/>
              <a:t>Objetivo</a:t>
            </a:r>
            <a:endParaRPr lang="es-MX" sz="8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42</a:t>
            </a:fld>
            <a:endParaRPr lang="ja-JP" altLang="en-US"/>
          </a:p>
        </p:txBody>
      </p:sp>
      <p:pic>
        <p:nvPicPr>
          <p:cNvPr id="8" name="Marcador de posición de imagen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7" name="Marcador de texto 6"/>
          <p:cNvSpPr>
            <a:spLocks noGrp="1"/>
          </p:cNvSpPr>
          <p:nvPr>
            <p:ph type="body" sz="quarter" idx="16"/>
          </p:nvPr>
        </p:nvSpPr>
        <p:spPr>
          <a:xfrm>
            <a:off x="8418276" y="3222046"/>
            <a:ext cx="8732894" cy="5512118"/>
          </a:xfrm>
        </p:spPr>
        <p:txBody>
          <a:bodyPr>
            <a:noAutofit/>
          </a:bodyPr>
          <a:lstStyle/>
          <a:p>
            <a:r>
              <a:rPr lang="es-ES" sz="5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 para </a:t>
            </a:r>
            <a:r>
              <a:rPr lang="es-ES" sz="5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desarrollar habilidades, actitudes y adoptar los valores que exige la sociedad  y sector productivo.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6938171" y="9260114"/>
            <a:ext cx="1175658" cy="1026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Rectangle 43">
            <a:extLst>
              <a:ext uri="{FF2B5EF4-FFF2-40B4-BE49-F238E27FC236}">
                <a16:creationId xmlns:a16="http://schemas.microsoft.com/office/drawing/2014/main" id="{C9E83DC2-A264-4CEA-948D-2EA1C4AD0752}"/>
              </a:ext>
            </a:extLst>
          </p:cNvPr>
          <p:cNvSpPr/>
          <p:nvPr/>
        </p:nvSpPr>
        <p:spPr>
          <a:xfrm>
            <a:off x="1602474" y="9063342"/>
            <a:ext cx="3354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400" b="1" dirty="0"/>
              <a:t>INCREMENTAR EMPLEABILIDAD</a:t>
            </a:r>
            <a:endParaRPr lang="en-US" sz="2400" b="1" dirty="0"/>
          </a:p>
        </p:txBody>
      </p:sp>
      <p:sp>
        <p:nvSpPr>
          <p:cNvPr id="10" name="Arrow: Right 35">
            <a:extLst>
              <a:ext uri="{FF2B5EF4-FFF2-40B4-BE49-F238E27FC236}">
                <a16:creationId xmlns:a16="http://schemas.microsoft.com/office/drawing/2014/main" id="{74D0B2F6-B51B-4E88-9ECB-3D2AA4AC2FBF}"/>
              </a:ext>
            </a:extLst>
          </p:cNvPr>
          <p:cNvSpPr/>
          <p:nvPr/>
        </p:nvSpPr>
        <p:spPr>
          <a:xfrm rot="5400000" flipH="1">
            <a:off x="56995" y="8274440"/>
            <a:ext cx="2010839" cy="10801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7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79838" y="954878"/>
            <a:ext cx="14349567" cy="1203151"/>
          </a:xfrm>
        </p:spPr>
        <p:txBody>
          <a:bodyPr>
            <a:noAutofit/>
          </a:bodyPr>
          <a:lstStyle/>
          <a:p>
            <a:r>
              <a:rPr lang="es-MX" sz="8000" dirty="0"/>
              <a:t>¿Cómo es un egresado Integral?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59DFB-86F3-43FA-8567-2EA6E426AE90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cs typeface="+mn-cs"/>
              </a:rPr>
              <a:pPr marL="0" marR="0" lvl="0" indent="0" algn="ctr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E56C5D5D-5127-47F0-AA66-762FEEC56DB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3" name="Picture 2" descr="http://www.camtc.org/media/1001/consumers.png">
            <a:extLst>
              <a:ext uri="{FF2B5EF4-FFF2-40B4-BE49-F238E27FC236}">
                <a16:creationId xmlns:a16="http://schemas.microsoft.com/office/drawing/2014/main" id="{119C2698-B133-43A0-BA23-87781BB66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297" y="3849417"/>
            <a:ext cx="4282850" cy="319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hippo-sportshop.nl/wp-content/uploads/2016/04/check-mark-3-xxl.png">
            <a:extLst>
              <a:ext uri="{FF2B5EF4-FFF2-40B4-BE49-F238E27FC236}">
                <a16:creationId xmlns:a16="http://schemas.microsoft.com/office/drawing/2014/main" id="{F13DE3EA-74E6-4CE7-A82D-86E26250E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51" y="568411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arcador de texto 4">
            <a:extLst>
              <a:ext uri="{FF2B5EF4-FFF2-40B4-BE49-F238E27FC236}">
                <a16:creationId xmlns:a16="http://schemas.microsoft.com/office/drawing/2014/main" id="{4AD992F3-FCA2-42BE-8D5C-10F52E0EDBFD}"/>
              </a:ext>
            </a:extLst>
          </p:cNvPr>
          <p:cNvSpPr txBox="1">
            <a:spLocks/>
          </p:cNvSpPr>
          <p:nvPr/>
        </p:nvSpPr>
        <p:spPr>
          <a:xfrm>
            <a:off x="6780858" y="2900495"/>
            <a:ext cx="3802373" cy="5009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AB396"/>
              </a:buClr>
              <a:buSzPct val="80000"/>
              <a:buFont typeface="Wingdings 3" charset="2"/>
              <a:buNone/>
              <a:tabLst/>
              <a:defRPr/>
            </a:pPr>
            <a:r>
              <a:rPr kumimoji="1" lang="es-MX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cs typeface="+mn-cs"/>
              </a:rPr>
              <a:t>Emprende soluciones</a:t>
            </a:r>
          </a:p>
        </p:txBody>
      </p:sp>
      <p:sp>
        <p:nvSpPr>
          <p:cNvPr id="17" name="Marcador de texto 4">
            <a:extLst>
              <a:ext uri="{FF2B5EF4-FFF2-40B4-BE49-F238E27FC236}">
                <a16:creationId xmlns:a16="http://schemas.microsoft.com/office/drawing/2014/main" id="{AC9777D7-5A2D-487D-BB7D-454D581BB4DB}"/>
              </a:ext>
            </a:extLst>
          </p:cNvPr>
          <p:cNvSpPr txBox="1">
            <a:spLocks/>
          </p:cNvSpPr>
          <p:nvPr/>
        </p:nvSpPr>
        <p:spPr>
          <a:xfrm>
            <a:off x="11976400" y="3657699"/>
            <a:ext cx="3187402" cy="5009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AB396"/>
              </a:buClr>
              <a:buSzPct val="80000"/>
              <a:buFont typeface="Wingdings 3" charset="2"/>
              <a:buNone/>
              <a:tabLst/>
              <a:defRPr/>
            </a:pPr>
            <a:r>
              <a:rPr kumimoji="1" lang="es-MX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cs typeface="+mn-cs"/>
              </a:rPr>
              <a:t>Trabaja en equipo</a:t>
            </a:r>
          </a:p>
        </p:txBody>
      </p:sp>
      <p:sp>
        <p:nvSpPr>
          <p:cNvPr id="18" name="Marcador de texto 4">
            <a:extLst>
              <a:ext uri="{FF2B5EF4-FFF2-40B4-BE49-F238E27FC236}">
                <a16:creationId xmlns:a16="http://schemas.microsoft.com/office/drawing/2014/main" id="{E7337D55-3B2C-4B46-8E3C-B58A5EE23AE6}"/>
              </a:ext>
            </a:extLst>
          </p:cNvPr>
          <p:cNvSpPr txBox="1">
            <a:spLocks/>
          </p:cNvSpPr>
          <p:nvPr/>
        </p:nvSpPr>
        <p:spPr>
          <a:xfrm>
            <a:off x="8505708" y="5734689"/>
            <a:ext cx="5410199" cy="5009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AB396"/>
              </a:buClr>
              <a:buSzPct val="80000"/>
              <a:buFont typeface="Wingdings 3" charset="2"/>
              <a:buNone/>
              <a:tabLst/>
              <a:defRPr/>
            </a:pPr>
            <a:r>
              <a:rPr kumimoji="1" lang="es-MX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cs typeface="+mn-cs"/>
              </a:rPr>
              <a:t>Tiene comunicación efectiva</a:t>
            </a:r>
          </a:p>
        </p:txBody>
      </p:sp>
      <p:sp>
        <p:nvSpPr>
          <p:cNvPr id="19" name="Marcador de texto 4">
            <a:extLst>
              <a:ext uri="{FF2B5EF4-FFF2-40B4-BE49-F238E27FC236}">
                <a16:creationId xmlns:a16="http://schemas.microsoft.com/office/drawing/2014/main" id="{615E1A72-D44F-4731-A499-E7635A07DCC6}"/>
              </a:ext>
            </a:extLst>
          </p:cNvPr>
          <p:cNvSpPr txBox="1">
            <a:spLocks/>
          </p:cNvSpPr>
          <p:nvPr/>
        </p:nvSpPr>
        <p:spPr>
          <a:xfrm>
            <a:off x="1759601" y="8592190"/>
            <a:ext cx="4754418" cy="5009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AB396"/>
              </a:buClr>
              <a:buSzPct val="80000"/>
              <a:buFont typeface="Wingdings 3" charset="2"/>
              <a:buNone/>
              <a:tabLst/>
              <a:defRPr/>
            </a:pPr>
            <a:r>
              <a:rPr kumimoji="1" lang="es-MX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cs typeface="+mn-cs"/>
              </a:rPr>
              <a:t>Salud física y mental</a:t>
            </a:r>
          </a:p>
        </p:txBody>
      </p:sp>
      <p:sp>
        <p:nvSpPr>
          <p:cNvPr id="20" name="Marcador de texto 4">
            <a:extLst>
              <a:ext uri="{FF2B5EF4-FFF2-40B4-BE49-F238E27FC236}">
                <a16:creationId xmlns:a16="http://schemas.microsoft.com/office/drawing/2014/main" id="{782F8B90-CB1B-4703-88A4-55E22BB12F0E}"/>
              </a:ext>
            </a:extLst>
          </p:cNvPr>
          <p:cNvSpPr txBox="1">
            <a:spLocks/>
          </p:cNvSpPr>
          <p:nvPr/>
        </p:nvSpPr>
        <p:spPr>
          <a:xfrm>
            <a:off x="5489380" y="8608138"/>
            <a:ext cx="3772570" cy="72398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AB396"/>
              </a:buClr>
              <a:buSzPct val="80000"/>
              <a:buFont typeface="Wingdings 3" charset="2"/>
              <a:buNone/>
              <a:tabLst/>
              <a:defRPr/>
            </a:pPr>
            <a:r>
              <a:rPr kumimoji="1" lang="es-MX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cs typeface="+mn-cs"/>
              </a:rPr>
              <a:t>Actúa con valores</a:t>
            </a:r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id="{0ACBA359-7397-4033-AF24-BCB71A6DB2BF}"/>
              </a:ext>
            </a:extLst>
          </p:cNvPr>
          <p:cNvSpPr txBox="1">
            <a:spLocks/>
          </p:cNvSpPr>
          <p:nvPr/>
        </p:nvSpPr>
        <p:spPr>
          <a:xfrm>
            <a:off x="9892272" y="7987425"/>
            <a:ext cx="3630100" cy="5009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AB396"/>
              </a:buClr>
              <a:buSzPct val="80000"/>
              <a:buFont typeface="Wingdings 3" charset="2"/>
              <a:buNone/>
              <a:tabLst/>
              <a:defRPr/>
            </a:pPr>
            <a:r>
              <a:rPr kumimoji="1" lang="es-MX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cs typeface="+mn-cs"/>
              </a:rPr>
              <a:t>Domina su profesión</a:t>
            </a:r>
          </a:p>
        </p:txBody>
      </p:sp>
      <p:pic>
        <p:nvPicPr>
          <p:cNvPr id="22" name="Picture 8" descr="Resultado de imagen para salud vector silhouette">
            <a:extLst>
              <a:ext uri="{FF2B5EF4-FFF2-40B4-BE49-F238E27FC236}">
                <a16:creationId xmlns:a16="http://schemas.microsoft.com/office/drawing/2014/main" id="{CA5C63DB-9325-4FFC-A86B-10B2A293C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8"/>
          <a:stretch/>
        </p:blipFill>
        <p:spPr bwMode="auto">
          <a:xfrm>
            <a:off x="164687" y="8673117"/>
            <a:ext cx="1432706" cy="131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49DC48DE-4665-4F96-9162-D0442B2889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697" y="2752367"/>
            <a:ext cx="1350932" cy="135093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6213BC2-E9CA-4A30-BEF6-2649DB272A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63802" y="3666080"/>
            <a:ext cx="1576996" cy="157272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0C0D96FF-9196-4414-9B97-70655F2A6E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171" t="16600" r="21229" b="18976"/>
          <a:stretch/>
        </p:blipFill>
        <p:spPr>
          <a:xfrm>
            <a:off x="13915907" y="5639270"/>
            <a:ext cx="1726263" cy="1560071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FF81EE04-10E2-422F-9031-EC3BA68114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690" t="17777" r="24401" b="41850"/>
          <a:stretch/>
        </p:blipFill>
        <p:spPr>
          <a:xfrm>
            <a:off x="8135429" y="8756931"/>
            <a:ext cx="1456652" cy="122354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32D30E68-67CD-4921-BB89-18CF5F3429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23992" y="8068453"/>
            <a:ext cx="1464154" cy="146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8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-595084" y="1945305"/>
            <a:ext cx="8978060" cy="1294432"/>
          </a:xfrm>
        </p:spPr>
        <p:txBody>
          <a:bodyPr/>
          <a:lstStyle/>
          <a:p>
            <a:r>
              <a:rPr lang="es-MX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Desarrollo del Emprendimiento</a:t>
            </a:r>
          </a:p>
          <a:p>
            <a:endParaRPr lang="es-MX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22"/>
          </p:nvPr>
        </p:nvSpPr>
        <p:spPr>
          <a:xfrm>
            <a:off x="9082711" y="3239737"/>
            <a:ext cx="6912032" cy="720080"/>
          </a:xfrm>
        </p:spPr>
        <p:txBody>
          <a:bodyPr/>
          <a:lstStyle/>
          <a:p>
            <a:r>
              <a:rPr lang="es-MX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Orientación </a:t>
            </a:r>
            <a:r>
              <a:rPr lang="es-MX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Profesional</a:t>
            </a:r>
            <a:endParaRPr lang="es-MX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0"/>
          </p:nvPr>
        </p:nvSpPr>
        <p:spPr>
          <a:xfrm>
            <a:off x="2586727" y="5102897"/>
            <a:ext cx="5564022" cy="720080"/>
          </a:xfrm>
        </p:spPr>
        <p:txBody>
          <a:bodyPr/>
          <a:lstStyle/>
          <a:p>
            <a:r>
              <a:rPr lang="es-MX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Actividades </a:t>
            </a:r>
            <a:r>
              <a:rPr lang="es-MX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Culturales</a:t>
            </a:r>
            <a:endParaRPr lang="es-MX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32"/>
          </p:nvPr>
        </p:nvSpPr>
        <p:spPr>
          <a:xfrm>
            <a:off x="9082711" y="6678183"/>
            <a:ext cx="8069290" cy="720080"/>
          </a:xfrm>
        </p:spPr>
        <p:txBody>
          <a:bodyPr/>
          <a:lstStyle/>
          <a:p>
            <a:r>
              <a:rPr lang="es-MX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Actividades </a:t>
            </a:r>
            <a:r>
              <a:rPr lang="es-MX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Deportivas</a:t>
            </a:r>
            <a:endParaRPr lang="es-MX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34"/>
          </p:nvPr>
        </p:nvSpPr>
        <p:spPr>
          <a:xfrm>
            <a:off x="130627" y="8391703"/>
            <a:ext cx="8252349" cy="720080"/>
          </a:xfrm>
        </p:spPr>
        <p:txBody>
          <a:bodyPr/>
          <a:lstStyle/>
          <a:p>
            <a:r>
              <a:rPr lang="es-MX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Servicios Médicos y </a:t>
            </a:r>
            <a:r>
              <a:rPr lang="es-MX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Orientación Psicopedagógica</a:t>
            </a:r>
            <a:endParaRPr lang="es-MX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ítulo 1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Criterios</a:t>
            </a:r>
            <a:endParaRPr lang="es-MX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20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Marcador de posición de imagen 22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4" r="20824"/>
          <a:stretch>
            <a:fillRect/>
          </a:stretch>
        </p:blipFill>
        <p:spPr/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Registro</a:t>
            </a:r>
            <a:endParaRPr lang="es-MX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9467241" y="1609928"/>
            <a:ext cx="7918951" cy="1111312"/>
          </a:xfrm>
        </p:spPr>
        <p:txBody>
          <a:bodyPr>
            <a:normAutofit/>
          </a:bodyPr>
          <a:lstStyle/>
          <a:p>
            <a:r>
              <a:rPr lang="es-MX" sz="44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Pasos:</a:t>
            </a:r>
            <a:endParaRPr lang="es-MX" sz="4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4"/>
          </p:nvPr>
        </p:nvSpPr>
        <p:spPr>
          <a:xfrm>
            <a:off x="8459130" y="3139865"/>
            <a:ext cx="1080120" cy="720080"/>
          </a:xfrm>
        </p:spPr>
        <p:txBody>
          <a:bodyPr/>
          <a:lstStyle/>
          <a:p>
            <a:pPr algn="ctr"/>
            <a:r>
              <a:rPr lang="es-MX" dirty="0" smtClean="0"/>
              <a:t>1</a:t>
            </a:r>
            <a:endParaRPr lang="es-MX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20"/>
          </p:nvPr>
        </p:nvSpPr>
        <p:spPr>
          <a:xfrm>
            <a:off x="9575254" y="2735906"/>
            <a:ext cx="8463669" cy="2394069"/>
          </a:xfrm>
        </p:spPr>
        <p:txBody>
          <a:bodyPr/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 la actividad de tu preferencia en tu correo electrónico o página web.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25"/>
          </p:nvPr>
        </p:nvSpPr>
        <p:spPr>
          <a:xfrm>
            <a:off x="8495134" y="4876606"/>
            <a:ext cx="1080120" cy="720080"/>
          </a:xfrm>
        </p:spPr>
        <p:txBody>
          <a:bodyPr/>
          <a:lstStyle/>
          <a:p>
            <a:pPr algn="ctr"/>
            <a:r>
              <a:rPr lang="es-MX" dirty="0" smtClean="0"/>
              <a:t>2</a:t>
            </a:r>
            <a:endParaRPr lang="es-MX" dirty="0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27"/>
          </p:nvPr>
        </p:nvSpPr>
        <p:spPr>
          <a:xfrm>
            <a:off x="9756999" y="4549694"/>
            <a:ext cx="7737326" cy="720080"/>
          </a:xfrm>
        </p:spPr>
        <p:txBody>
          <a:bodyPr/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Inscríbete al correo electrónico indicado en cada criterio, con la información de: </a:t>
            </a:r>
            <a:r>
              <a:rPr lang="es-MX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Nombre completo, matrícula y teléfono</a:t>
            </a:r>
            <a:endParaRPr lang="es-MX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29"/>
          </p:nvPr>
        </p:nvSpPr>
        <p:spPr>
          <a:xfrm>
            <a:off x="8495134" y="7754453"/>
            <a:ext cx="1080120" cy="720080"/>
          </a:xfrm>
        </p:spPr>
        <p:txBody>
          <a:bodyPr/>
          <a:lstStyle/>
          <a:p>
            <a:pPr algn="ctr"/>
            <a:r>
              <a:rPr lang="es-MX" dirty="0" smtClean="0"/>
              <a:t>3</a:t>
            </a:r>
            <a:endParaRPr lang="es-MX" dirty="0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31"/>
          </p:nvPr>
        </p:nvSpPr>
        <p:spPr>
          <a:xfrm>
            <a:off x="9684870" y="7677512"/>
            <a:ext cx="8601543" cy="720080"/>
          </a:xfrm>
        </p:spPr>
        <p:txBody>
          <a:bodyPr/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Recibirás confirmación de inscripción e instrucciones de inicio de actividades.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618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Desarrollo de Emprendimiento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46</a:t>
            </a:fld>
            <a:endParaRPr lang="ja-JP" alt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4"/>
          </p:nvPr>
        </p:nvSpPr>
        <p:spPr>
          <a:xfrm>
            <a:off x="1078309" y="4279404"/>
            <a:ext cx="15598603" cy="3281124"/>
          </a:xfrm>
        </p:spPr>
        <p:txBody>
          <a:bodyPr>
            <a:noAutofit/>
          </a:bodyPr>
          <a:lstStyle/>
          <a:p>
            <a:r>
              <a:rPr lang="es-MX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Aprende a evaluar ideas de Negocio.</a:t>
            </a:r>
          </a:p>
          <a:p>
            <a:r>
              <a:rPr lang="es-MX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Convierte una idea en un Negocio.</a:t>
            </a:r>
          </a:p>
        </p:txBody>
      </p:sp>
      <p:sp>
        <p:nvSpPr>
          <p:cNvPr id="7" name="Marcador de texto 4"/>
          <p:cNvSpPr txBox="1">
            <a:spLocks/>
          </p:cNvSpPr>
          <p:nvPr/>
        </p:nvSpPr>
        <p:spPr>
          <a:xfrm>
            <a:off x="962196" y="3221525"/>
            <a:ext cx="5450115" cy="921657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 en línea</a:t>
            </a:r>
            <a:endParaRPr lang="es-MX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Marcador de texto 5"/>
          <p:cNvSpPr>
            <a:spLocks noGrp="1"/>
          </p:cNvSpPr>
          <p:nvPr>
            <p:ph type="body" sz="quarter" idx="13"/>
          </p:nvPr>
        </p:nvSpPr>
        <p:spPr>
          <a:xfrm>
            <a:off x="3166542" y="1543100"/>
            <a:ext cx="14329592" cy="504056"/>
          </a:xfrm>
        </p:spPr>
        <p:txBody>
          <a:bodyPr>
            <a:noAutofit/>
          </a:bodyPr>
          <a:lstStyle/>
          <a:p>
            <a:r>
              <a:rPr lang="es-MX" sz="3200" dirty="0" smtClean="0">
                <a:solidFill>
                  <a:schemeClr val="bg2">
                    <a:lumMod val="25000"/>
                  </a:schemeClr>
                </a:solidFill>
              </a:rPr>
              <a:t>Área Responsable: Subdirección de Vinculación.</a:t>
            </a:r>
            <a:endParaRPr lang="es-MX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6938171" y="9260114"/>
            <a:ext cx="1175658" cy="1026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1" name="Rectángulo 10"/>
          <p:cNvSpPr/>
          <p:nvPr/>
        </p:nvSpPr>
        <p:spPr>
          <a:xfrm>
            <a:off x="1073809" y="9051241"/>
            <a:ext cx="6556603" cy="763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Bef>
                <a:spcPts val="1200"/>
              </a:spcBef>
              <a:buClr>
                <a:schemeClr val="dk2"/>
              </a:buClr>
              <a:buSzPts val="4000"/>
            </a:pPr>
            <a:r>
              <a:rPr lang="es-MX" sz="4000" b="1" u="sng" dirty="0">
                <a:solidFill>
                  <a:schemeClr val="hlink"/>
                </a:solidFill>
              </a:rPr>
              <a:t>cea@uthermosillo.edu.mx</a:t>
            </a:r>
            <a:endParaRPr lang="es-MX" sz="3600" b="1" u="sng" dirty="0">
              <a:solidFill>
                <a:schemeClr val="hlink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073809" y="8556490"/>
            <a:ext cx="10149714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1200"/>
              </a:spcBef>
              <a:buClr>
                <a:schemeClr val="dk2"/>
              </a:buClr>
              <a:buSzPts val="4000"/>
            </a:pPr>
            <a:r>
              <a:rPr lang="es-ES" sz="2400" dirty="0" smtClean="0"/>
              <a:t>Enviar correo señalando </a:t>
            </a:r>
            <a:r>
              <a:rPr lang="es-ES" sz="2400" dirty="0"/>
              <a:t>la actividad a </a:t>
            </a:r>
            <a:r>
              <a:rPr lang="es-ES" sz="2400" dirty="0" smtClean="0"/>
              <a:t>inscribirse: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7656957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Actividades Culturales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47</a:t>
            </a:fld>
            <a:endParaRPr lang="ja-JP" alt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4"/>
          </p:nvPr>
        </p:nvSpPr>
        <p:spPr>
          <a:xfrm>
            <a:off x="1078310" y="4279403"/>
            <a:ext cx="16200313" cy="5300025"/>
          </a:xfrm>
        </p:spPr>
        <p:txBody>
          <a:bodyPr>
            <a:noAutofit/>
          </a:bodyPr>
          <a:lstStyle/>
          <a:p>
            <a:r>
              <a:rPr lang="es-MX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Rondalla, Declamación y Oratoria. </a:t>
            </a:r>
          </a:p>
          <a:p>
            <a:r>
              <a:rPr lang="es-MX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Danza Regional Mexicana</a:t>
            </a:r>
          </a:p>
          <a:p>
            <a:r>
              <a:rPr lang="es-MX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Teatro y Mural en Gis</a:t>
            </a:r>
          </a:p>
          <a:p>
            <a:r>
              <a:rPr lang="es-MX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Danza Experimental y Cine Club</a:t>
            </a:r>
          </a:p>
          <a:p>
            <a:endParaRPr lang="es-MX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MX" sz="3200" dirty="0" smtClean="0">
                <a:solidFill>
                  <a:schemeClr val="bg2">
                    <a:lumMod val="25000"/>
                  </a:schemeClr>
                </a:solidFill>
              </a:rPr>
              <a:t>Área Responsable: Departamento de Cultura y Deporte.</a:t>
            </a:r>
            <a:endParaRPr lang="es-MX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6938171" y="9260114"/>
            <a:ext cx="1175658" cy="1026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Marcador de texto 4"/>
          <p:cNvSpPr txBox="1">
            <a:spLocks/>
          </p:cNvSpPr>
          <p:nvPr/>
        </p:nvSpPr>
        <p:spPr>
          <a:xfrm>
            <a:off x="962196" y="3221525"/>
            <a:ext cx="5450115" cy="921657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 en línea</a:t>
            </a:r>
            <a:endParaRPr lang="es-MX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073809" y="9047588"/>
            <a:ext cx="9861995" cy="763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Bef>
                <a:spcPts val="1200"/>
              </a:spcBef>
              <a:buClr>
                <a:schemeClr val="dk2"/>
              </a:buClr>
              <a:buSzPts val="4000"/>
            </a:pPr>
            <a:r>
              <a:rPr lang="es-MX" sz="4000" b="1" u="sng" dirty="0">
                <a:solidFill>
                  <a:schemeClr val="hlink"/>
                </a:solidFill>
                <a:hlinkClick r:id="rId2"/>
              </a:rPr>
              <a:t>culturaydeportes@uthermosillo.edu.mx</a:t>
            </a:r>
            <a:endParaRPr lang="es-MX" sz="4000" b="1" dirty="0"/>
          </a:p>
        </p:txBody>
      </p:sp>
      <p:sp>
        <p:nvSpPr>
          <p:cNvPr id="12" name="Rectángulo 11"/>
          <p:cNvSpPr/>
          <p:nvPr/>
        </p:nvSpPr>
        <p:spPr>
          <a:xfrm>
            <a:off x="1073809" y="8660540"/>
            <a:ext cx="10149714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1200"/>
              </a:spcBef>
              <a:buClr>
                <a:schemeClr val="dk2"/>
              </a:buClr>
              <a:buSzPts val="4000"/>
            </a:pPr>
            <a:r>
              <a:rPr lang="es-ES" sz="2400" dirty="0" smtClean="0"/>
              <a:t>Enviar correo señalando </a:t>
            </a:r>
            <a:r>
              <a:rPr lang="es-ES" sz="2400" dirty="0"/>
              <a:t>la actividad a </a:t>
            </a:r>
            <a:r>
              <a:rPr lang="es-ES" sz="2400" dirty="0" smtClean="0"/>
              <a:t>inscribirse: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8358447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Actividades Deportivas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48</a:t>
            </a:fld>
            <a:endParaRPr lang="ja-JP" alt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4"/>
          </p:nvPr>
        </p:nvSpPr>
        <p:spPr>
          <a:xfrm>
            <a:off x="1078311" y="4279403"/>
            <a:ext cx="7441576" cy="5300025"/>
          </a:xfrm>
        </p:spPr>
        <p:txBody>
          <a:bodyPr>
            <a:noAutofit/>
          </a:bodyPr>
          <a:lstStyle/>
          <a:p>
            <a:r>
              <a: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Softbol  y </a:t>
            </a: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Béisbol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utbol </a:t>
            </a:r>
            <a:r>
              <a: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sociación 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Basquetbol</a:t>
            </a:r>
          </a:p>
          <a:p>
            <a:r>
              <a: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Ajedrez</a:t>
            </a:r>
          </a:p>
          <a:p>
            <a:r>
              <a: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 kwon do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arcador de texto 4"/>
          <p:cNvSpPr txBox="1">
            <a:spLocks/>
          </p:cNvSpPr>
          <p:nvPr/>
        </p:nvSpPr>
        <p:spPr>
          <a:xfrm>
            <a:off x="9576425" y="4025403"/>
            <a:ext cx="7441576" cy="5300025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Voleibol Varonil</a:t>
            </a:r>
          </a:p>
          <a:p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Voleibol Femenil</a:t>
            </a:r>
          </a:p>
          <a:p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Atletismo</a:t>
            </a:r>
          </a:p>
          <a:p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Futbol Asociación </a:t>
            </a:r>
            <a:r>
              <a: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Femenino</a:t>
            </a:r>
          </a:p>
          <a:p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Futbol </a:t>
            </a:r>
            <a:r>
              <a: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Varonil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6938171" y="9260114"/>
            <a:ext cx="1175658" cy="1026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2" name="Marcador de texto 5"/>
          <p:cNvSpPr>
            <a:spLocks noGrp="1"/>
          </p:cNvSpPr>
          <p:nvPr>
            <p:ph type="body" sz="quarter" idx="13"/>
          </p:nvPr>
        </p:nvSpPr>
        <p:spPr>
          <a:xfrm>
            <a:off x="3166542" y="1543100"/>
            <a:ext cx="14329592" cy="504056"/>
          </a:xfrm>
        </p:spPr>
        <p:txBody>
          <a:bodyPr>
            <a:noAutofit/>
          </a:bodyPr>
          <a:lstStyle/>
          <a:p>
            <a:r>
              <a:rPr lang="es-MX" sz="3200" dirty="0" smtClean="0">
                <a:solidFill>
                  <a:schemeClr val="bg2">
                    <a:lumMod val="25000"/>
                  </a:schemeClr>
                </a:solidFill>
              </a:rPr>
              <a:t>Área Responsable: Departamento de Cultura y Deporte.</a:t>
            </a:r>
            <a:endParaRPr lang="es-MX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Marcador de texto 4"/>
          <p:cNvSpPr txBox="1">
            <a:spLocks/>
          </p:cNvSpPr>
          <p:nvPr/>
        </p:nvSpPr>
        <p:spPr>
          <a:xfrm>
            <a:off x="962196" y="3221525"/>
            <a:ext cx="5450115" cy="921657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 en línea</a:t>
            </a:r>
            <a:endParaRPr lang="es-MX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073809" y="9047588"/>
            <a:ext cx="9861995" cy="763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Bef>
                <a:spcPts val="1200"/>
              </a:spcBef>
              <a:buClr>
                <a:schemeClr val="dk2"/>
              </a:buClr>
              <a:buSzPts val="4000"/>
            </a:pPr>
            <a:r>
              <a:rPr lang="es-MX" sz="4000" b="1" u="sng" dirty="0">
                <a:solidFill>
                  <a:schemeClr val="hlink"/>
                </a:solidFill>
                <a:hlinkClick r:id="rId2"/>
              </a:rPr>
              <a:t>culturaydeportes@uthermosillo.edu.mx</a:t>
            </a:r>
            <a:endParaRPr lang="es-MX" sz="4000" b="1" dirty="0"/>
          </a:p>
        </p:txBody>
      </p:sp>
      <p:sp>
        <p:nvSpPr>
          <p:cNvPr id="15" name="Rectángulo 14"/>
          <p:cNvSpPr/>
          <p:nvPr/>
        </p:nvSpPr>
        <p:spPr>
          <a:xfrm>
            <a:off x="1073809" y="8660540"/>
            <a:ext cx="10149714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1200"/>
              </a:spcBef>
              <a:buClr>
                <a:schemeClr val="dk2"/>
              </a:buClr>
              <a:buSzPts val="4000"/>
            </a:pPr>
            <a:r>
              <a:rPr lang="es-ES" sz="2400" dirty="0" smtClean="0"/>
              <a:t>Enviar correo señalando </a:t>
            </a:r>
            <a:r>
              <a:rPr lang="es-ES" sz="2400" dirty="0"/>
              <a:t>la actividad a </a:t>
            </a:r>
            <a:r>
              <a:rPr lang="es-ES" sz="2400" dirty="0" smtClean="0"/>
              <a:t>inscribirse: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7229357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Orientación Profesional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49</a:t>
            </a:fld>
            <a:endParaRPr lang="ja-JP" altLang="en-US"/>
          </a:p>
        </p:txBody>
      </p:sp>
      <p:sp>
        <p:nvSpPr>
          <p:cNvPr id="7" name="CuadroTexto 6"/>
          <p:cNvSpPr txBox="1"/>
          <p:nvPr/>
        </p:nvSpPr>
        <p:spPr>
          <a:xfrm>
            <a:off x="16938171" y="9260114"/>
            <a:ext cx="1175658" cy="1026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1081438" y="8790753"/>
            <a:ext cx="5918608" cy="642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419" sz="3600" b="1" u="sng" dirty="0">
                <a:solidFill>
                  <a:schemeClr val="hlink"/>
                </a:solidFill>
                <a:hlinkClick r:id="rId2"/>
              </a:rPr>
              <a:t>cea@uthermosillo.edu.mx</a:t>
            </a:r>
            <a:endParaRPr lang="en-US" sz="3600" b="1" u="sng" dirty="0">
              <a:solidFill>
                <a:schemeClr val="hlink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81438" y="8234735"/>
            <a:ext cx="10149714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1200"/>
              </a:spcBef>
              <a:buClr>
                <a:schemeClr val="dk2"/>
              </a:buClr>
              <a:buSzPts val="4000"/>
            </a:pPr>
            <a:r>
              <a:rPr lang="es-ES" sz="2400" dirty="0" smtClean="0"/>
              <a:t>Enviar correo señalando </a:t>
            </a:r>
            <a:r>
              <a:rPr lang="es-ES" sz="2400" dirty="0"/>
              <a:t>la actividad a </a:t>
            </a:r>
            <a:r>
              <a:rPr lang="es-ES" sz="2400" dirty="0" smtClean="0"/>
              <a:t>inscribirse:</a:t>
            </a:r>
            <a:endParaRPr lang="es-ES" sz="2400" dirty="0"/>
          </a:p>
        </p:txBody>
      </p:sp>
      <p:sp>
        <p:nvSpPr>
          <p:cNvPr id="11" name="Marcador de texto 4"/>
          <p:cNvSpPr txBox="1">
            <a:spLocks/>
          </p:cNvSpPr>
          <p:nvPr/>
        </p:nvSpPr>
        <p:spPr>
          <a:xfrm>
            <a:off x="962196" y="3221525"/>
            <a:ext cx="5450115" cy="921657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 en </a:t>
            </a: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línea: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081438" y="4591161"/>
            <a:ext cx="160697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 especializada en competencias que incrementan la </a:t>
            </a:r>
            <a:r>
              <a:rPr lang="es-MX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empleabilidad.</a:t>
            </a:r>
            <a:endParaRPr lang="es-MX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Marcador de texto 5"/>
          <p:cNvSpPr>
            <a:spLocks noGrp="1"/>
          </p:cNvSpPr>
          <p:nvPr>
            <p:ph type="body" sz="quarter" idx="13"/>
          </p:nvPr>
        </p:nvSpPr>
        <p:spPr>
          <a:xfrm>
            <a:off x="3166542" y="1543100"/>
            <a:ext cx="14329592" cy="504056"/>
          </a:xfrm>
        </p:spPr>
        <p:txBody>
          <a:bodyPr>
            <a:noAutofit/>
          </a:bodyPr>
          <a:lstStyle/>
          <a:p>
            <a:r>
              <a:rPr lang="es-MX" sz="3200" dirty="0" smtClean="0">
                <a:solidFill>
                  <a:schemeClr val="bg2">
                    <a:lumMod val="25000"/>
                  </a:schemeClr>
                </a:solidFill>
              </a:rPr>
              <a:t>Área Responsable: </a:t>
            </a:r>
            <a:r>
              <a:rPr lang="es-MX" sz="3200" dirty="0">
                <a:solidFill>
                  <a:schemeClr val="bg2">
                    <a:lumMod val="25000"/>
                  </a:schemeClr>
                </a:solidFill>
              </a:rPr>
              <a:t>Subdirección de Vinculación.</a:t>
            </a:r>
          </a:p>
        </p:txBody>
      </p:sp>
    </p:spTree>
    <p:extLst>
      <p:ext uri="{BB962C8B-B14F-4D97-AF65-F5344CB8AC3E}">
        <p14:creationId xmlns:p14="http://schemas.microsoft.com/office/powerpoint/2010/main" val="3195130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>
                <a:latin typeface="Arial Black" panose="020B0A04020102020204" pitchFamily="34" charset="0"/>
              </a:rPr>
              <a:t>Historia</a:t>
            </a:r>
            <a:r>
              <a:rPr lang="en-US" altLang="ja-JP" dirty="0"/>
              <a:t>  </a:t>
            </a:r>
            <a:r>
              <a:rPr lang="en-US" altLang="ja-JP" dirty="0" err="1">
                <a:solidFill>
                  <a:srgbClr val="0AB396"/>
                </a:solidFill>
                <a:latin typeface="Arial Black" panose="020B0A04020102020204" pitchFamily="34" charset="0"/>
              </a:rPr>
              <a:t>Institucional</a:t>
            </a:r>
            <a:endParaRPr lang="es-MX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MX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Apertura</a:t>
            </a:r>
            <a:endParaRPr lang="es-MX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4"/>
          </p:nvPr>
        </p:nvSpPr>
        <p:spPr>
          <a:xfrm>
            <a:off x="1334401" y="4025991"/>
            <a:ext cx="4935770" cy="1234562"/>
          </a:xfrm>
        </p:spPr>
        <p:txBody>
          <a:bodyPr/>
          <a:lstStyle/>
          <a:p>
            <a:r>
              <a:rPr lang="es-MX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Universidades Tecnológicas   en México</a:t>
            </a:r>
            <a:endParaRPr lang="es-MX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MX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1991</a:t>
            </a:r>
            <a:endParaRPr lang="es-MX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s-MX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Surge</a:t>
            </a:r>
            <a:endParaRPr lang="es-MX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26"/>
          </p:nvPr>
        </p:nvSpPr>
        <p:spPr>
          <a:xfrm>
            <a:off x="9472390" y="4025991"/>
            <a:ext cx="5570658" cy="1234562"/>
          </a:xfrm>
        </p:spPr>
        <p:txBody>
          <a:bodyPr/>
          <a:lstStyle/>
          <a:p>
            <a:r>
              <a:rPr lang="es-MX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Ingeniería / Licenciatura </a:t>
            </a:r>
            <a:endParaRPr lang="es-MX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MX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2009</a:t>
            </a:r>
            <a:endParaRPr lang="es-MX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s-MX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Nacemos</a:t>
            </a:r>
            <a:endParaRPr lang="es-MX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32"/>
          </p:nvPr>
        </p:nvSpPr>
        <p:spPr>
          <a:xfrm>
            <a:off x="4587241" y="7388210"/>
            <a:ext cx="8556737" cy="1234562"/>
          </a:xfrm>
        </p:spPr>
        <p:txBody>
          <a:bodyPr/>
          <a:lstStyle/>
          <a:p>
            <a:r>
              <a:rPr lang="es-MX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Universidad </a:t>
            </a:r>
            <a:r>
              <a:rPr lang="es-MX" sz="2800" b="1" dirty="0">
                <a:latin typeface="Calibri" panose="020F0502020204030204" pitchFamily="34" charset="0"/>
                <a:cs typeface="Calibri" panose="020F0502020204030204" pitchFamily="34" charset="0"/>
              </a:rPr>
              <a:t>Tecnológica de </a:t>
            </a:r>
            <a:r>
              <a:rPr lang="es-MX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Hermosillo.             Ofreciendo </a:t>
            </a:r>
            <a:r>
              <a:rPr lang="es-MX" sz="2800" b="1" dirty="0">
                <a:latin typeface="Calibri" panose="020F0502020204030204" pitchFamily="34" charset="0"/>
                <a:cs typeface="Calibri" panose="020F0502020204030204" pitchFamily="34" charset="0"/>
              </a:rPr>
              <a:t>el nivel de Técnico Superior </a:t>
            </a:r>
            <a:r>
              <a:rPr lang="es-MX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Universitario,    con </a:t>
            </a:r>
            <a:r>
              <a:rPr lang="es-MX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una </a:t>
            </a:r>
            <a:r>
              <a:rPr lang="es-MX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matrícula </a:t>
            </a:r>
            <a:r>
              <a:rPr lang="es-MX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 275 estudiantes y 4 </a:t>
            </a:r>
            <a:r>
              <a:rPr lang="es-MX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carreras</a:t>
            </a:r>
            <a:endParaRPr lang="es-MX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33"/>
          </p:nvPr>
        </p:nvSpPr>
        <p:spPr>
          <a:xfrm>
            <a:off x="3504055" y="8718917"/>
            <a:ext cx="1746409" cy="720080"/>
          </a:xfrm>
        </p:spPr>
        <p:txBody>
          <a:bodyPr/>
          <a:lstStyle/>
          <a:p>
            <a:r>
              <a:rPr lang="es-MX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1998</a:t>
            </a:r>
            <a:endParaRPr lang="es-MX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MX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</a:t>
            </a:r>
            <a:r>
              <a:rPr lang="es-MX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años</a:t>
            </a:r>
            <a:endParaRPr lang="es-MX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35"/>
          </p:nvPr>
        </p:nvSpPr>
        <p:spPr>
          <a:xfrm>
            <a:off x="14292338" y="7388210"/>
            <a:ext cx="3703100" cy="1234562"/>
          </a:xfrm>
        </p:spPr>
        <p:txBody>
          <a:bodyPr/>
          <a:lstStyle/>
          <a:p>
            <a:r>
              <a:rPr lang="es-MX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15 veces más la matrícula inicial en 24 carreras</a:t>
            </a:r>
            <a:endParaRPr lang="es-MX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36"/>
          </p:nvPr>
        </p:nvSpPr>
        <p:spPr>
          <a:xfrm>
            <a:off x="13296639" y="8810357"/>
            <a:ext cx="1746409" cy="720080"/>
          </a:xfrm>
        </p:spPr>
        <p:txBody>
          <a:bodyPr/>
          <a:lstStyle/>
          <a:p>
            <a:r>
              <a:rPr lang="es-MX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endParaRPr lang="es-MX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42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50</a:t>
            </a:fld>
            <a:endParaRPr lang="ja-JP" altLang="en-US"/>
          </a:p>
        </p:txBody>
      </p:sp>
      <p:sp>
        <p:nvSpPr>
          <p:cNvPr id="7" name="CuadroTexto 6"/>
          <p:cNvSpPr txBox="1"/>
          <p:nvPr/>
        </p:nvSpPr>
        <p:spPr>
          <a:xfrm>
            <a:off x="16938171" y="9260114"/>
            <a:ext cx="1175658" cy="1026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934294" y="826816"/>
            <a:ext cx="1643779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kumimoji="1" sz="6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s-MX" dirty="0" smtClean="0"/>
              <a:t>Servicios Médicos </a:t>
            </a:r>
          </a:p>
          <a:p>
            <a:r>
              <a:rPr lang="es-MX" dirty="0" smtClean="0"/>
              <a:t>y orientación psicopedagógica </a:t>
            </a:r>
            <a:endParaRPr lang="es-MX" dirty="0"/>
          </a:p>
        </p:txBody>
      </p:sp>
      <p:sp>
        <p:nvSpPr>
          <p:cNvPr id="10" name="Marcador de texto 5"/>
          <p:cNvSpPr>
            <a:spLocks noGrp="1"/>
          </p:cNvSpPr>
          <p:nvPr>
            <p:ph type="body" sz="quarter" idx="13"/>
          </p:nvPr>
        </p:nvSpPr>
        <p:spPr>
          <a:xfrm>
            <a:off x="3166542" y="2279073"/>
            <a:ext cx="14329592" cy="504056"/>
          </a:xfrm>
        </p:spPr>
        <p:txBody>
          <a:bodyPr>
            <a:noAutofit/>
          </a:bodyPr>
          <a:lstStyle/>
          <a:p>
            <a:r>
              <a:rPr lang="es-MX" sz="3200" dirty="0" smtClean="0">
                <a:solidFill>
                  <a:schemeClr val="bg2">
                    <a:lumMod val="25000"/>
                  </a:schemeClr>
                </a:solidFill>
              </a:rPr>
              <a:t>Área Responsable: Promoción a la Salud.</a:t>
            </a:r>
            <a:endParaRPr lang="es-MX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683867"/>
              </p:ext>
            </p:extLst>
          </p:nvPr>
        </p:nvGraphicFramePr>
        <p:xfrm>
          <a:off x="1212394" y="4900620"/>
          <a:ext cx="15938776" cy="3428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5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3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4800" dirty="0"/>
                        <a:t>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4800" dirty="0" smtClean="0"/>
                        <a:t>Salud y Valores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8445">
                <a:tc>
                  <a:txBody>
                    <a:bodyPr/>
                    <a:lstStyle/>
                    <a:p>
                      <a:pPr marL="0" marR="0" lvl="0" indent="0" algn="l" defTabSz="1632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3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Inscripción</a:t>
                      </a:r>
                      <a:r>
                        <a:rPr kumimoji="1" lang="es-MX" sz="3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s-MX" sz="3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 correo:</a:t>
                      </a:r>
                      <a:endParaRPr kumimoji="1" lang="es-MX" sz="3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632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3600" b="1" u="sng" kern="1200" dirty="0" smtClean="0">
                          <a:solidFill>
                            <a:schemeClr val="hlink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salud@uthermosillo.edu.mx</a:t>
                      </a:r>
                      <a:endParaRPr kumimoji="1" lang="es-MX" sz="3600" b="1" u="sng" kern="1200" dirty="0" smtClean="0">
                        <a:solidFill>
                          <a:schemeClr val="hlin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632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MX" sz="3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Contacto: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632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Lic. Alma L. Figueroa B.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200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3600" dirty="0"/>
                        <a:t>Descripción</a:t>
                      </a:r>
                      <a:endParaRPr sz="3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3200" dirty="0"/>
                        <a:t>. Acciones virtuales </a:t>
                      </a:r>
                      <a:endParaRPr sz="32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3200" dirty="0"/>
                        <a:t>. Horario personalizado</a:t>
                      </a:r>
                      <a:endParaRPr sz="32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3945246249"/>
                  </a:ext>
                </a:extLst>
              </a:tr>
            </a:tbl>
          </a:graphicData>
        </a:graphic>
      </p:graphicFrame>
      <p:sp>
        <p:nvSpPr>
          <p:cNvPr id="12" name="Marcador de texto 4"/>
          <p:cNvSpPr txBox="1">
            <a:spLocks/>
          </p:cNvSpPr>
          <p:nvPr/>
        </p:nvSpPr>
        <p:spPr>
          <a:xfrm>
            <a:off x="1035938" y="3335918"/>
            <a:ext cx="5450115" cy="921657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 en </a:t>
            </a: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línea: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20970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タイトル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Inscripción</a:t>
            </a:r>
            <a:endParaRPr kumimoji="1" lang="ja-JP" altLang="en-US" dirty="0">
              <a:solidFill>
                <a:srgbClr val="0AB3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ute 159 Bold" pitchFamily="50" charset="0"/>
            </a:endParaRPr>
          </a:p>
        </p:txBody>
      </p:sp>
      <p:sp>
        <p:nvSpPr>
          <p:cNvPr id="27" name="テキスト プレースホルダー 26"/>
          <p:cNvSpPr>
            <a:spLocks noGrp="1"/>
          </p:cNvSpPr>
          <p:nvPr>
            <p:ph type="body" sz="quarter" idx="13"/>
          </p:nvPr>
        </p:nvSpPr>
        <p:spPr>
          <a:xfrm>
            <a:off x="3072630" y="1267790"/>
            <a:ext cx="11245536" cy="452006"/>
          </a:xfrm>
        </p:spPr>
        <p:txBody>
          <a:bodyPr>
            <a:noAutofit/>
          </a:bodyPr>
          <a:lstStyle/>
          <a:p>
            <a:r>
              <a:rPr kumimoji="1" lang="en-US" altLang="ja-JP" sz="3600" b="1" i="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1 de </a:t>
            </a:r>
            <a:r>
              <a:rPr kumimoji="1" lang="en-US" altLang="ja-JP" sz="3600" b="1" i="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septiembre</a:t>
            </a:r>
            <a:r>
              <a:rPr kumimoji="1" lang="en-US" altLang="ja-JP" sz="3600" b="1" i="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16 de </a:t>
            </a:r>
            <a:r>
              <a:rPr kumimoji="1" lang="en-US" altLang="ja-JP" sz="3600" b="1" i="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octubre</a:t>
            </a:r>
            <a:r>
              <a:rPr kumimoji="1" lang="en-US" altLang="ja-JP" sz="3600" b="1" i="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1" lang="ja-JP" altLang="en-US" sz="3600" b="1" i="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19"/>
          </p:nvPr>
        </p:nvSpPr>
        <p:spPr>
          <a:xfrm>
            <a:off x="10544523" y="8363631"/>
            <a:ext cx="7119363" cy="790352"/>
          </a:xfrm>
        </p:spPr>
        <p:txBody>
          <a:bodyPr/>
          <a:lstStyle/>
          <a:p>
            <a:r>
              <a:rPr lang="es-MX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se repiten criterios ni actividades</a:t>
            </a:r>
            <a:endParaRPr lang="es-MX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Marcador de posición de imagen 5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5" name="Marcador de posición de imagen 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7" name="Marcador de posición de imagen 6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 rot="16200000">
            <a:off x="4379913" y="3328988"/>
            <a:ext cx="3975100" cy="3975100"/>
          </a:xfrm>
        </p:spPr>
      </p:pic>
      <p:sp>
        <p:nvSpPr>
          <p:cNvPr id="3" name="Marcador de texto 2"/>
          <p:cNvSpPr>
            <a:spLocks noGrp="1"/>
          </p:cNvSpPr>
          <p:nvPr>
            <p:ph type="body" sz="quarter" idx="17"/>
          </p:nvPr>
        </p:nvSpPr>
        <p:spPr>
          <a:xfrm>
            <a:off x="10491196" y="3821752"/>
            <a:ext cx="8167349" cy="790352"/>
          </a:xfrm>
        </p:spPr>
        <p:txBody>
          <a:bodyPr/>
          <a:lstStyle/>
          <a:p>
            <a:r>
              <a:rPr lang="es-MX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créditos por cuatrimestre</a:t>
            </a:r>
            <a:endParaRPr lang="es-MX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8194172"/>
      </p:ext>
    </p:extLst>
  </p:cSld>
  <p:clrMapOvr>
    <a:masterClrMapping/>
  </p:clrMapOvr>
  <p:transition spd="slow" advTm="8575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7" y="-3176"/>
            <a:ext cx="18303690" cy="12849381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MX" sz="9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0"/>
              </a:rPr>
              <a:t>Jurídico</a:t>
            </a:r>
            <a:endParaRPr lang="es-MX" sz="9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0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MX" sz="4400" dirty="0"/>
              <a:t>http://www.uthermosillo.edu.mx/index.php/reglamentos/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69073" y="2141034"/>
            <a:ext cx="171609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3600" b="1" dirty="0"/>
              <a:t>En la Universidad </a:t>
            </a:r>
            <a:r>
              <a:rPr lang="es-MX" sz="3600" b="1" dirty="0" smtClean="0"/>
              <a:t>Tecnológica </a:t>
            </a:r>
            <a:r>
              <a:rPr lang="es-MX" sz="3600" b="1" dirty="0"/>
              <a:t>de Hermosillo contamos con una serie de reglamentos que están publicados dentro del portal de la universidad </a:t>
            </a:r>
            <a:r>
              <a:rPr lang="es-MX" sz="3600" b="1" dirty="0" smtClean="0"/>
              <a:t>a </a:t>
            </a:r>
            <a:r>
              <a:rPr lang="es-MX" sz="3600" b="1" dirty="0"/>
              <a:t>efecto de estar a disposición de la comunidad Universitaria para su consulta. </a:t>
            </a:r>
            <a:endParaRPr lang="es-MX" sz="3600" b="1" dirty="0" smtClean="0"/>
          </a:p>
          <a:p>
            <a:pPr algn="just"/>
            <a:endParaRPr lang="es-MX" sz="3600" b="1" dirty="0"/>
          </a:p>
          <a:p>
            <a:pPr algn="just"/>
            <a:r>
              <a:rPr lang="es-MX" sz="3600" b="1" dirty="0" smtClean="0"/>
              <a:t>En </a:t>
            </a:r>
            <a:r>
              <a:rPr lang="es-MX" sz="3600" b="1" dirty="0"/>
              <a:t>consecuencia, en ningún caso podrá alegarse ignorancia o desconocimiento respecto a las normas contenidas en los Reglamentos. </a:t>
            </a:r>
          </a:p>
        </p:txBody>
      </p:sp>
      <p:sp>
        <p:nvSpPr>
          <p:cNvPr id="7" name="タイトル 25"/>
          <p:cNvSpPr txBox="1">
            <a:spLocks/>
          </p:cNvSpPr>
          <p:nvPr/>
        </p:nvSpPr>
        <p:spPr>
          <a:xfrm>
            <a:off x="934294" y="246956"/>
            <a:ext cx="16437799" cy="1203151"/>
          </a:xfrm>
          <a:prstGeom prst="rect">
            <a:avLst/>
          </a:prstGeom>
          <a:noFill/>
        </p:spPr>
        <p:txBody>
          <a:bodyPr vert="horz" lIns="163275" tIns="81638" rIns="163275" bIns="81638" rtlCol="0" anchor="ctr">
            <a:normAutofit/>
          </a:bodyPr>
          <a:lstStyle>
            <a:lvl1pPr algn="ctr" defTabSz="1632753" rtl="0" eaLnBrk="1" latinLnBrk="0" hangingPunct="1">
              <a:spcBef>
                <a:spcPct val="0"/>
              </a:spcBef>
              <a:buNone/>
              <a:defRPr kumimoji="1" sz="6000" kern="1200" baseline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altLang="ja-JP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Reglamentos</a:t>
            </a:r>
            <a:endParaRPr lang="ja-JP" alt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ute 159 Bold" pitchFamily="50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238550" y="1399084"/>
            <a:ext cx="3240360" cy="72008"/>
          </a:xfrm>
          <a:prstGeom prst="rect">
            <a:avLst/>
          </a:prstGeom>
          <a:solidFill>
            <a:srgbClr val="0AB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79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posición de imagen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9" b="7809"/>
          <a:stretch>
            <a:fillRect/>
          </a:stretch>
        </p:blipFill>
        <p:spPr>
          <a:xfrm>
            <a:off x="0" y="0"/>
            <a:ext cx="18286413" cy="10287000"/>
          </a:xfrm>
        </p:spPr>
      </p:pic>
      <p:sp>
        <p:nvSpPr>
          <p:cNvPr id="24" name="テキスト プレースホルダー 2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3681" y="0"/>
            <a:ext cx="7242676" cy="6401355"/>
          </a:xfrm>
          <a:prstGeom prst="rect">
            <a:avLst/>
          </a:prstGeom>
        </p:spPr>
      </p:pic>
      <p:sp>
        <p:nvSpPr>
          <p:cNvPr id="27" name="テキスト プレースホルダー 2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28" name="テキスト プレースホルダー 2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29" name="テキスト プレースホルダー 2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23" name="タイトル 22"/>
          <p:cNvSpPr>
            <a:spLocks noGrp="1"/>
          </p:cNvSpPr>
          <p:nvPr>
            <p:ph type="title"/>
          </p:nvPr>
        </p:nvSpPr>
        <p:spPr>
          <a:xfrm>
            <a:off x="172017" y="6299049"/>
            <a:ext cx="8794219" cy="2958750"/>
          </a:xfrm>
        </p:spPr>
        <p:txBody>
          <a:bodyPr>
            <a:noAutofit/>
          </a:bodyPr>
          <a:lstStyle/>
          <a:p>
            <a:r>
              <a:rPr lang="en-US" altLang="ja-JP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Vive la </a:t>
            </a:r>
            <a:r>
              <a:rPr lang="en-US" altLang="ja-JP" sz="6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mejor</a:t>
            </a:r>
            <a:r>
              <a:rPr lang="en-US" altLang="ja-JP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6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experiencia</a:t>
            </a:r>
            <a:r>
              <a:rPr lang="en-US" altLang="ja-JP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6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Estudiantil</a:t>
            </a:r>
            <a:r>
              <a:rPr lang="en-US" altLang="ja-JP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altLang="ja-JP" sz="6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Educativa</a:t>
            </a:r>
            <a:r>
              <a:rPr lang="en-US" altLang="ja-JP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</a:t>
            </a:r>
            <a:br>
              <a:rPr lang="en-US" altLang="ja-JP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6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Laboral</a:t>
            </a:r>
            <a:r>
              <a:rPr lang="en-US" altLang="ja-JP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kumimoji="1" lang="ja-JP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テキスト プレースホルダー 32"/>
          <p:cNvSpPr>
            <a:spLocks noGrp="1"/>
          </p:cNvSpPr>
          <p:nvPr>
            <p:ph type="body" sz="quarter" idx="44"/>
          </p:nvPr>
        </p:nvSpPr>
        <p:spPr>
          <a:xfrm>
            <a:off x="925035" y="9314652"/>
            <a:ext cx="3240000" cy="7200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79958">
            <a:off x="12661661" y="3670787"/>
            <a:ext cx="6403406" cy="252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51045"/>
      </p:ext>
    </p:extLst>
  </p:cSld>
  <p:clrMapOvr>
    <a:masterClrMapping/>
  </p:clrMapOvr>
  <p:transition spd="slow" advTm="341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0" r="16070"/>
          <a:stretch>
            <a:fillRect/>
          </a:stretch>
        </p:blipFill>
        <p:spPr/>
      </p:pic>
      <p:pic>
        <p:nvPicPr>
          <p:cNvPr id="22" name="Marcador de posición de imagen 21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1" r="21431"/>
          <a:stretch>
            <a:fillRect/>
          </a:stretch>
        </p:blipFill>
        <p:spPr/>
      </p:pic>
      <p:pic>
        <p:nvPicPr>
          <p:cNvPr id="15" name="Marcador de posición de imagen 14"/>
          <p:cNvPicPr>
            <a:picLocks noGrp="1" noChangeAspect="1"/>
          </p:cNvPicPr>
          <p:nvPr>
            <p:ph type="pic" sz="quarter" idx="2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b="17273"/>
          <a:stretch>
            <a:fillRect/>
          </a:stretch>
        </p:blipFill>
        <p:spPr/>
      </p:pic>
      <p:pic>
        <p:nvPicPr>
          <p:cNvPr id="28" name="27 Marcador de posición de imagen"/>
          <p:cNvPicPr>
            <a:picLocks noGrp="1" noChangeAspect="1"/>
          </p:cNvPicPr>
          <p:nvPr>
            <p:ph type="pic" sz="quarter" idx="3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9" r="16269"/>
          <a:stretch>
            <a:fillRect/>
          </a:stretch>
        </p:blipFill>
        <p:spPr/>
      </p:pic>
      <p:pic>
        <p:nvPicPr>
          <p:cNvPr id="21" name="Marcador de posición de imagen 20"/>
          <p:cNvPicPr>
            <a:picLocks noGrp="1" noChangeAspect="1"/>
          </p:cNvPicPr>
          <p:nvPr>
            <p:ph type="pic" sz="quarter" idx="3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9" r="16049"/>
          <a:stretch>
            <a:fillRect/>
          </a:stretch>
        </p:blipFill>
        <p:spPr/>
      </p:pic>
      <p:pic>
        <p:nvPicPr>
          <p:cNvPr id="23" name="Marcador de posición de imagen 22"/>
          <p:cNvPicPr>
            <a:picLocks noGrp="1" noChangeAspect="1"/>
          </p:cNvPicPr>
          <p:nvPr>
            <p:ph type="pic" sz="quarter" idx="3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0" r="16070"/>
          <a:stretch>
            <a:fillRect/>
          </a:stretch>
        </p:blipFill>
        <p:spPr/>
      </p:pic>
      <p:pic>
        <p:nvPicPr>
          <p:cNvPr id="17" name="Marcador de posición de imagen 16"/>
          <p:cNvPicPr>
            <a:picLocks noGrp="1" noChangeAspect="1"/>
          </p:cNvPicPr>
          <p:nvPr>
            <p:ph type="pic" sz="quarter" idx="30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0" r="16070"/>
          <a:stretch>
            <a:fillRect/>
          </a:stretch>
        </p:blipFill>
        <p:spPr/>
      </p:pic>
      <p:pic>
        <p:nvPicPr>
          <p:cNvPr id="24" name="Marcador de posición de imagen 23"/>
          <p:cNvPicPr>
            <a:picLocks noGrp="1" noChangeAspect="1"/>
          </p:cNvPicPr>
          <p:nvPr>
            <p:ph type="pic" sz="quarter" idx="29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0" r="16070"/>
          <a:stretch>
            <a:fillRect/>
          </a:stretch>
        </p:blipFill>
        <p:spPr/>
      </p:pic>
      <p:pic>
        <p:nvPicPr>
          <p:cNvPr id="5" name="4 Marcador de posición de imagen"/>
          <p:cNvPicPr>
            <a:picLocks noGrp="1" noChangeAspect="1"/>
          </p:cNvPicPr>
          <p:nvPr>
            <p:ph type="pic" sz="quarter" idx="39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3" y="6362700"/>
            <a:ext cx="4684841" cy="2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Marcador de posición de imagen 11"/>
          <p:cNvPicPr>
            <a:picLocks noGrp="1" noChangeAspect="1"/>
          </p:cNvPicPr>
          <p:nvPr>
            <p:ph type="pic" sz="quarter" idx="14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0" r="16070"/>
          <a:stretch>
            <a:fillRect/>
          </a:stretch>
        </p:blipFill>
        <p:spPr/>
      </p:pic>
      <p:pic>
        <p:nvPicPr>
          <p:cNvPr id="26" name="25 Marcador de posición de imagen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9" r="16269"/>
          <a:stretch>
            <a:fillRect/>
          </a:stretch>
        </p:blipFill>
        <p:spPr/>
      </p:pic>
      <p:pic>
        <p:nvPicPr>
          <p:cNvPr id="18" name="Marcador de posición de imagen 17"/>
          <p:cNvPicPr>
            <a:picLocks noGrp="1" noChangeAspect="1"/>
          </p:cNvPicPr>
          <p:nvPr>
            <p:ph type="pic" sz="quarter" idx="15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0" r="16070"/>
          <a:stretch>
            <a:fillRect/>
          </a:stretch>
        </p:blipFill>
        <p:spPr/>
      </p:pic>
      <p:pic>
        <p:nvPicPr>
          <p:cNvPr id="31" name="30 Marcador de posición de imagen"/>
          <p:cNvPicPr>
            <a:picLocks noGrp="1" noChangeAspect="1"/>
          </p:cNvPicPr>
          <p:nvPr>
            <p:ph type="pic" sz="quarter" idx="40"/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3" b="11893"/>
          <a:stretch>
            <a:fillRect/>
          </a:stretch>
        </p:blipFill>
        <p:spPr/>
      </p:pic>
      <p:pic>
        <p:nvPicPr>
          <p:cNvPr id="11" name="Marcador de posición de imagen 10"/>
          <p:cNvPicPr>
            <a:picLocks noGrp="1" noChangeAspect="1"/>
          </p:cNvPicPr>
          <p:nvPr>
            <p:ph type="pic" sz="quarter" idx="20"/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9" r="16049"/>
          <a:stretch>
            <a:fillRect/>
          </a:stretch>
        </p:blipFill>
        <p:spPr/>
      </p:pic>
      <p:pic>
        <p:nvPicPr>
          <p:cNvPr id="14" name="Marcador de posición de imagen 13"/>
          <p:cNvPicPr>
            <a:picLocks noGrp="1" noChangeAspect="1"/>
          </p:cNvPicPr>
          <p:nvPr>
            <p:ph type="pic" sz="quarter" idx="36"/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9" r="16049"/>
          <a:stretch>
            <a:fillRect/>
          </a:stretch>
        </p:blipFill>
        <p:spPr/>
      </p:pic>
      <p:pic>
        <p:nvPicPr>
          <p:cNvPr id="30" name="29 Marcador de posición de imagen"/>
          <p:cNvPicPr>
            <a:picLocks noGrp="1" noChangeAspect="1"/>
          </p:cNvPicPr>
          <p:nvPr>
            <p:ph type="pic" sz="quarter" idx="27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r="10612"/>
          <a:stretch>
            <a:fillRect/>
          </a:stretch>
        </p:blipFill>
        <p:spPr/>
      </p:pic>
      <p:sp>
        <p:nvSpPr>
          <p:cNvPr id="8" name="CuadroTexto 7"/>
          <p:cNvSpPr txBox="1"/>
          <p:nvPr/>
        </p:nvSpPr>
        <p:spPr>
          <a:xfrm>
            <a:off x="8322590" y="565688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i="1" dirty="0" smtClean="0">
                <a:solidFill>
                  <a:schemeClr val="bg1"/>
                </a:solidFill>
              </a:rPr>
              <a:t>Consulta:</a:t>
            </a:r>
          </a:p>
          <a:p>
            <a:r>
              <a:rPr lang="es-MX" sz="4000" b="1" dirty="0" smtClean="0">
                <a:solidFill>
                  <a:schemeClr val="bg1"/>
                </a:solidFill>
              </a:rPr>
              <a:t>www.uthermosillo.edu.mx</a:t>
            </a:r>
            <a:endParaRPr lang="es-MX" sz="4000" b="1" dirty="0">
              <a:solidFill>
                <a:schemeClr val="bg1"/>
              </a:solidFill>
            </a:endParaRPr>
          </a:p>
        </p:txBody>
      </p:sp>
      <p:pic>
        <p:nvPicPr>
          <p:cNvPr id="29" name="Marcador de posición de imagen 28"/>
          <p:cNvPicPr>
            <a:picLocks noGrp="1" noChangeAspect="1"/>
          </p:cNvPicPr>
          <p:nvPr>
            <p:ph type="pic" sz="quarter" idx="12"/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9" r="16049"/>
          <a:stretch>
            <a:fillRect/>
          </a:stretch>
        </p:blipFill>
        <p:spPr/>
      </p:pic>
      <p:pic>
        <p:nvPicPr>
          <p:cNvPr id="35" name="Marcador de posición de imagen 34"/>
          <p:cNvPicPr>
            <a:picLocks noGrp="1" noChangeAspect="1"/>
          </p:cNvPicPr>
          <p:nvPr>
            <p:ph type="pic" sz="quarter" idx="35"/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9" r="160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1556474"/>
      </p:ext>
    </p:extLst>
  </p:cSld>
  <p:clrMapOvr>
    <a:masterClrMapping/>
  </p:clrMapOvr>
  <p:transition spd="slow" advTm="530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latin typeface="Arial Black" panose="020B0A04020102020204" pitchFamily="34" charset="0"/>
              </a:rPr>
              <a:t>Filosofía </a:t>
            </a:r>
            <a:r>
              <a:rPr lang="es-MX" dirty="0" smtClean="0">
                <a:solidFill>
                  <a:srgbClr val="0AB396"/>
                </a:solidFill>
                <a:latin typeface="Arial Black" panose="020B0A04020102020204" pitchFamily="34" charset="0"/>
              </a:rPr>
              <a:t>Institucional</a:t>
            </a:r>
            <a:endParaRPr lang="es-MX" dirty="0">
              <a:solidFill>
                <a:srgbClr val="0AB396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14"/>
          </p:nvPr>
        </p:nvSpPr>
        <p:spPr>
          <a:xfrm>
            <a:off x="-1" y="2407196"/>
            <a:ext cx="5625166" cy="4680520"/>
          </a:xfrm>
        </p:spPr>
      </p:sp>
      <p:sp>
        <p:nvSpPr>
          <p:cNvPr id="7" name="Marcador de posición de imagen 6"/>
          <p:cNvSpPr>
            <a:spLocks noGrp="1"/>
          </p:cNvSpPr>
          <p:nvPr>
            <p:ph type="pic" sz="quarter" idx="15"/>
          </p:nvPr>
        </p:nvSpPr>
        <p:spPr>
          <a:xfrm>
            <a:off x="5625165" y="2407196"/>
            <a:ext cx="6193796" cy="4680520"/>
          </a:xfrm>
        </p:spPr>
      </p:sp>
      <p:sp>
        <p:nvSpPr>
          <p:cNvPr id="8" name="Marcador de posición de imagen 7"/>
          <p:cNvSpPr>
            <a:spLocks noGrp="1"/>
          </p:cNvSpPr>
          <p:nvPr>
            <p:ph type="pic" sz="quarter" idx="16"/>
          </p:nvPr>
        </p:nvSpPr>
        <p:spPr>
          <a:xfrm>
            <a:off x="11818961" y="2407196"/>
            <a:ext cx="6467451" cy="4680520"/>
          </a:xfrm>
        </p:spPr>
      </p:sp>
      <p:sp>
        <p:nvSpPr>
          <p:cNvPr id="10" name="CuadroTexto 9"/>
          <p:cNvSpPr txBox="1"/>
          <p:nvPr/>
        </p:nvSpPr>
        <p:spPr>
          <a:xfrm>
            <a:off x="251983" y="2407196"/>
            <a:ext cx="497495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Misión</a:t>
            </a:r>
          </a:p>
          <a:p>
            <a:endParaRPr lang="es-MX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MX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Formar </a:t>
            </a:r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Profesionales competentes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</a:p>
          <a:p>
            <a:r>
              <a:rPr lang="es-MX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que 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participen como agentes de cambio en el desarrollo de la sociedad, </a:t>
            </a:r>
            <a:r>
              <a:rPr lang="es-MX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vinculando 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el proceso enseñanza aprendizaje con la investigación y </a:t>
            </a:r>
            <a:r>
              <a:rPr lang="es-MX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extensionismo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 científico y tecnológico.</a:t>
            </a:r>
          </a:p>
          <a:p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950270" y="2407196"/>
            <a:ext cx="547046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Visión</a:t>
            </a:r>
          </a:p>
          <a:p>
            <a:endParaRPr lang="es-MX" dirty="0"/>
          </a:p>
          <a:p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Ser una Institución de Educación Superior de calidad</a:t>
            </a:r>
            <a:r>
              <a:rPr lang="es-MX" sz="2400" b="0" dirty="0">
                <a:latin typeface="Calibri" panose="020F0502020204030204" pitchFamily="34" charset="0"/>
                <a:cs typeface="Calibri" panose="020F0502020204030204" pitchFamily="34" charset="0"/>
              </a:rPr>
              <a:t>, contribuyendo con el desarrollo de la sociedad, mediante la aplicación pertinente  del conocimiento.</a:t>
            </a:r>
          </a:p>
          <a:p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2449508" y="2407196"/>
            <a:ext cx="516502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Política de Calidad</a:t>
            </a:r>
          </a:p>
          <a:p>
            <a:endParaRPr lang="es-MX" sz="1800" dirty="0"/>
          </a:p>
          <a:p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La Universidad Tecnológica de Hermosillo, Sonora, forma Profesionales mediante un </a:t>
            </a:r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Sistema Educativo de Calidad en constante mejora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, pertinente a las necesidades de las partes interesadas.</a:t>
            </a:r>
          </a:p>
          <a:p>
            <a:endParaRPr lang="es-MX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7"/>
          </p:nvPr>
        </p:nvSpPr>
        <p:spPr>
          <a:xfrm>
            <a:off x="1078310" y="7663779"/>
            <a:ext cx="16200313" cy="2358045"/>
          </a:xfrm>
        </p:spPr>
        <p:txBody>
          <a:bodyPr/>
          <a:lstStyle/>
          <a:p>
            <a:r>
              <a:rPr lang="es-MX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Códigos y Reglamentos </a:t>
            </a:r>
          </a:p>
          <a:p>
            <a:r>
              <a:rPr lang="es-MX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www.uthermosillo.edu.mx</a:t>
            </a:r>
            <a:endParaRPr lang="es-MX" sz="44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MX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36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9" b="7809"/>
          <a:stretch>
            <a:fillRect/>
          </a:stretch>
        </p:blipFill>
        <p:spPr>
          <a:xfrm flipH="1">
            <a:off x="0" y="-3175"/>
            <a:ext cx="18286413" cy="10287000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Modelo Educativo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88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21"/>
          </p:nvPr>
        </p:nvSpPr>
        <p:spPr>
          <a:xfrm>
            <a:off x="1042793" y="2868982"/>
            <a:ext cx="4389120" cy="720080"/>
          </a:xfrm>
        </p:spPr>
        <p:txBody>
          <a:bodyPr/>
          <a:lstStyle/>
          <a:p>
            <a:r>
              <a:rPr lang="es-MX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Calidad</a:t>
            </a:r>
            <a:endParaRPr lang="es-MX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2"/>
          </p:nvPr>
        </p:nvSpPr>
        <p:spPr>
          <a:xfrm>
            <a:off x="3223052" y="2012877"/>
            <a:ext cx="4992034" cy="720080"/>
          </a:xfrm>
        </p:spPr>
        <p:txBody>
          <a:bodyPr/>
          <a:lstStyle/>
          <a:p>
            <a:r>
              <a:rPr lang="es-MX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Pertinencia</a:t>
            </a:r>
            <a:endParaRPr lang="es-MX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3"/>
          </p:nvPr>
        </p:nvSpPr>
        <p:spPr>
          <a:xfrm>
            <a:off x="10287125" y="1516812"/>
            <a:ext cx="4894818" cy="720080"/>
          </a:xfrm>
        </p:spPr>
        <p:txBody>
          <a:bodyPr/>
          <a:lstStyle/>
          <a:p>
            <a:r>
              <a:rPr lang="es-MX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Continuidad</a:t>
            </a:r>
            <a:endParaRPr lang="es-MX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24"/>
          </p:nvPr>
        </p:nvSpPr>
        <p:spPr>
          <a:xfrm>
            <a:off x="7884580" y="2386311"/>
            <a:ext cx="4812662" cy="720080"/>
          </a:xfrm>
        </p:spPr>
        <p:txBody>
          <a:bodyPr/>
          <a:lstStyle/>
          <a:p>
            <a:r>
              <a:rPr lang="es-MX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Flexibilidad</a:t>
            </a:r>
            <a:endParaRPr lang="es-MX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5"/>
          </p:nvPr>
        </p:nvSpPr>
        <p:spPr>
          <a:xfrm>
            <a:off x="5726308" y="1156772"/>
            <a:ext cx="4389120" cy="720080"/>
          </a:xfrm>
        </p:spPr>
        <p:txBody>
          <a:bodyPr/>
          <a:lstStyle/>
          <a:p>
            <a:r>
              <a:rPr lang="es-MX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Intensidad</a:t>
            </a:r>
            <a:endParaRPr lang="es-MX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6"/>
          </p:nvPr>
        </p:nvSpPr>
        <p:spPr>
          <a:xfrm>
            <a:off x="12697242" y="647313"/>
            <a:ext cx="4966643" cy="720080"/>
          </a:xfrm>
        </p:spPr>
        <p:txBody>
          <a:bodyPr/>
          <a:lstStyle/>
          <a:p>
            <a:r>
              <a:rPr lang="es-MX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Polivalencia</a:t>
            </a:r>
            <a:endParaRPr lang="es-MX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Atributos Modelo Educativo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00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06370" y="933311"/>
            <a:ext cx="15544800" cy="8140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800" dirty="0"/>
              <a:t>MODELO DE EDUCACIÓN BASADO POR COMPETENCIAS PROFESIONALES </a:t>
            </a:r>
            <a:endParaRPr lang="es-MX" sz="4800" dirty="0" smtClean="0"/>
          </a:p>
          <a:p>
            <a:pPr algn="ctr"/>
            <a:r>
              <a:rPr lang="es-MX" sz="11500" dirty="0" smtClean="0"/>
              <a:t>(</a:t>
            </a:r>
            <a:r>
              <a:rPr lang="es-MX" sz="11500" dirty="0"/>
              <a:t>EBC)</a:t>
            </a:r>
          </a:p>
          <a:p>
            <a:endParaRPr lang="es-MX" dirty="0" smtClean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r>
              <a:rPr lang="es-MX" sz="4000" dirty="0" smtClean="0">
                <a:solidFill>
                  <a:schemeClr val="bg1"/>
                </a:solidFill>
              </a:rPr>
              <a:t>La </a:t>
            </a:r>
            <a:r>
              <a:rPr lang="es-MX" sz="4000" dirty="0">
                <a:solidFill>
                  <a:schemeClr val="bg1"/>
                </a:solidFill>
              </a:rPr>
              <a:t>Universidad Tecnológica de Hermosillo (UT Hermosillo) posee el Modelo de Educación Basado en Competencias Profesionales, que viene a romper los parámetros de la educación superior tradicional. </a:t>
            </a:r>
          </a:p>
        </p:txBody>
      </p:sp>
    </p:spTree>
    <p:extLst>
      <p:ext uri="{BB962C8B-B14F-4D97-AF65-F5344CB8AC3E}">
        <p14:creationId xmlns:p14="http://schemas.microsoft.com/office/powerpoint/2010/main" val="5397467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heme/theme1.xml><?xml version="1.0" encoding="utf-8"?>
<a:theme xmlns:a="http://schemas.openxmlformats.org/drawingml/2006/main" name="Vega - Header">
  <a:themeElements>
    <a:clrScheme name="UTH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AB396"/>
      </a:accent1>
      <a:accent2>
        <a:srgbClr val="F26801"/>
      </a:accent2>
      <a:accent3>
        <a:srgbClr val="87C32F"/>
      </a:accent3>
      <a:accent4>
        <a:srgbClr val="0070C0"/>
      </a:accent4>
      <a:accent5>
        <a:srgbClr val="FFA513"/>
      </a:accent5>
      <a:accent6>
        <a:srgbClr val="00CC99"/>
      </a:accent6>
      <a:hlink>
        <a:srgbClr val="339966"/>
      </a:hlink>
      <a:folHlink>
        <a:srgbClr val="006600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  <a:prstDash val="sysDot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>
            <a:solidFill>
              <a:schemeClr val="accent6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2"/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Vega - Footer Only">
  <a:themeElements>
    <a:clrScheme name="UTH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AB396"/>
      </a:accent1>
      <a:accent2>
        <a:srgbClr val="F26801"/>
      </a:accent2>
      <a:accent3>
        <a:srgbClr val="87C32F"/>
      </a:accent3>
      <a:accent4>
        <a:srgbClr val="0070C0"/>
      </a:accent4>
      <a:accent5>
        <a:srgbClr val="FFA513"/>
      </a:accent5>
      <a:accent6>
        <a:srgbClr val="00CC99"/>
      </a:accent6>
      <a:hlink>
        <a:srgbClr val="339966"/>
      </a:hlink>
      <a:folHlink>
        <a:srgbClr val="006600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Vega - Free">
  <a:themeElements>
    <a:clrScheme name="UTH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AB396"/>
      </a:accent1>
      <a:accent2>
        <a:srgbClr val="F26801"/>
      </a:accent2>
      <a:accent3>
        <a:srgbClr val="87C32F"/>
      </a:accent3>
      <a:accent4>
        <a:srgbClr val="0070C0"/>
      </a:accent4>
      <a:accent5>
        <a:srgbClr val="FFA513"/>
      </a:accent5>
      <a:accent6>
        <a:srgbClr val="00CC99"/>
      </a:accent6>
      <a:hlink>
        <a:srgbClr val="339966"/>
      </a:hlink>
      <a:folHlink>
        <a:srgbClr val="006600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17898</TotalTime>
  <Words>2594</Words>
  <Application>Microsoft Office PowerPoint</Application>
  <PresentationFormat>Personalizado</PresentationFormat>
  <Paragraphs>434</Paragraphs>
  <Slides>55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55</vt:i4>
      </vt:variant>
    </vt:vector>
  </HeadingPairs>
  <TitlesOfParts>
    <vt:vector size="73" baseType="lpstr">
      <vt:lpstr>ＭＳ Ｐゴシック</vt:lpstr>
      <vt:lpstr>Arial</vt:lpstr>
      <vt:lpstr>Arial Black</vt:lpstr>
      <vt:lpstr>Calibri</vt:lpstr>
      <vt:lpstr>Century Gothic</vt:lpstr>
      <vt:lpstr>Montserrat Black</vt:lpstr>
      <vt:lpstr>Open Sans</vt:lpstr>
      <vt:lpstr>Open Sans Light</vt:lpstr>
      <vt:lpstr>Open Sans Semibold</vt:lpstr>
      <vt:lpstr>Route 159 Bold</vt:lpstr>
      <vt:lpstr>Route 159 SemiBold</vt:lpstr>
      <vt:lpstr>Spica Neue</vt:lpstr>
      <vt:lpstr>Spica Neue Light</vt:lpstr>
      <vt:lpstr>Wingdings</vt:lpstr>
      <vt:lpstr>Wingdings 3</vt:lpstr>
      <vt:lpstr>Vega - Header</vt:lpstr>
      <vt:lpstr>Vega - Footer Only</vt:lpstr>
      <vt:lpstr>Vega - Free</vt:lpstr>
      <vt:lpstr>BIENVENIDOS</vt:lpstr>
      <vt:lpstr>Presentación de PowerPoint</vt:lpstr>
      <vt:lpstr>Presentación de PowerPoint</vt:lpstr>
      <vt:lpstr>Marco Institucional</vt:lpstr>
      <vt:lpstr>Historia  Institucional</vt:lpstr>
      <vt:lpstr>Filosofía Institucional</vt:lpstr>
      <vt:lpstr>Presentación de PowerPoint</vt:lpstr>
      <vt:lpstr>Atributos Modelo Educativo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Modelo Curricular</vt:lpstr>
      <vt:lpstr>Atención personalizada</vt:lpstr>
      <vt:lpstr>Tutorías</vt:lpstr>
      <vt:lpstr>Asesorías</vt:lpstr>
      <vt:lpstr>Estructura curricular</vt:lpstr>
      <vt:lpstr>Presentación de PowerPoint</vt:lpstr>
      <vt:lpstr>Nuestras Carreras</vt:lpstr>
      <vt:lpstr>Nuestras Carreras</vt:lpstr>
      <vt:lpstr>Servicios Escolares</vt:lpstr>
      <vt:lpstr>Servicios</vt:lpstr>
      <vt:lpstr>Presentación de PowerPoint</vt:lpstr>
      <vt:lpstr>Egreso</vt:lpstr>
      <vt:lpstr>Trámites y Servicios</vt:lpstr>
      <vt:lpstr>Solicitud de Documentos</vt:lpstr>
      <vt:lpstr>Seguro Médico IMSS</vt:lpstr>
      <vt:lpstr>Becas</vt:lpstr>
      <vt:lpstr>Biblioteca</vt:lpstr>
      <vt:lpstr>Vinculación Empresarial</vt:lpstr>
      <vt:lpstr>Vinculación Empresarial</vt:lpstr>
      <vt:lpstr>Estadía Empresarial </vt:lpstr>
      <vt:lpstr>Nuestros Servicios</vt:lpstr>
      <vt:lpstr>Formación</vt:lpstr>
      <vt:lpstr>Presentación de PowerPoint</vt:lpstr>
      <vt:lpstr>Promoción a la Salud</vt:lpstr>
      <vt:lpstr>Difusión Institucional</vt:lpstr>
      <vt:lpstr>Formación Integral</vt:lpstr>
      <vt:lpstr>Objetivo</vt:lpstr>
      <vt:lpstr>¿Cómo es un egresado Integral?</vt:lpstr>
      <vt:lpstr>Criterios</vt:lpstr>
      <vt:lpstr>Registro</vt:lpstr>
      <vt:lpstr>Desarrollo de Emprendimiento</vt:lpstr>
      <vt:lpstr>Actividades Culturales</vt:lpstr>
      <vt:lpstr>Actividades Deportivas</vt:lpstr>
      <vt:lpstr>Orientación Profesional</vt:lpstr>
      <vt:lpstr>Presentación de PowerPoint</vt:lpstr>
      <vt:lpstr>Inscripción</vt:lpstr>
      <vt:lpstr>Presentación de PowerPoint</vt:lpstr>
      <vt:lpstr>Presentación de PowerPoint</vt:lpstr>
      <vt:lpstr>Vive la mejor experiencia  Estudiantil, Educativa y Laboral.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Vega</dc:title>
  <dc:creator>Jun</dc:creator>
  <cp:lastModifiedBy>Mayté Borbon Acuña</cp:lastModifiedBy>
  <cp:revision>511</cp:revision>
  <cp:lastPrinted>2019-08-26T20:58:29Z</cp:lastPrinted>
  <dcterms:created xsi:type="dcterms:W3CDTF">2015-09-05T11:42:45Z</dcterms:created>
  <dcterms:modified xsi:type="dcterms:W3CDTF">2020-09-03T21:02:21Z</dcterms:modified>
</cp:coreProperties>
</file>